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2" r:id="rId5"/>
    <p:sldId id="260" r:id="rId6"/>
    <p:sldId id="268" r:id="rId7"/>
    <p:sldId id="267" r:id="rId8"/>
    <p:sldId id="269"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thonas Siagas" initials="OS" lastIdx="0" clrIdx="0">
    <p:extLst>
      <p:ext uri="{19B8F6BF-5375-455C-9EA6-DF929625EA0E}">
        <p15:presenceInfo xmlns:p15="http://schemas.microsoft.com/office/powerpoint/2012/main" userId="S-1-5-21-2974090349-1442828832-3518891282-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D0D8E8"/>
    <a:srgbClr val="FF0066"/>
    <a:srgbClr val="FFFF99"/>
    <a:srgbClr val="EBD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74" d="100"/>
          <a:sy n="74" d="100"/>
        </p:scale>
        <p:origin x="10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Users\user\Documents\&#932;&#929;&#913;&#928;&#917;&#918;&#913;\&#916;&#921;&#913;&#934;&#927;&#929;&#913;\&#927;&#924;&#921;&#923;&#921;&#917;&#931;-&#928;&#913;&#929;&#927;&#933;&#931;&#921;&#913;&#931;&#917;&#921;&#931;-&#931;&#917;&#924;&#921;&#925;&#913;&#929;&#921;&#913;\&#914;&#927;&#919;&#920;&#919;&#932;&#921;&#922;&#927;%20&#928;&#913;&#929;&#927;&#933;&#931;&#921;&#913;&#931;&#919;&#93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ETAPP1\Logistirio\&#932;&#929;&#913;&#928;&#917;&#918;&#913;%20&#932;&#919;&#931;%20&#917;&#923;&#923;&#913;&#916;&#927;&#931;\&#927;&#920;&#937;&#925;&#913;&#931;%20(&#932;&#929;&#913;&#928;&#917;&#918;&#913;%20&#917;&#923;&#923;&#913;&#916;&#927;&#931;)\&#932;&#929;&#913;&#928;&#917;&#918;&#913;\&#916;&#921;&#913;&#934;&#927;&#929;&#913;\&#927;&#924;&#921;&#923;&#921;&#917;&#931;-&#928;&#913;&#929;&#927;&#933;&#931;&#921;&#913;&#931;&#917;&#921;&#931;-&#931;&#917;&#924;&#921;&#925;&#913;&#929;&#921;&#913;\&#914;&#927;&#919;&#920;&#919;&#932;&#921;&#922;&#927;%20&#928;&#913;&#929;&#927;&#933;&#931;&#921;&#913;&#931;&#919;&#93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______________Microsoft_Excel1.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_________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64808888504327E-2"/>
          <c:y val="2.4043764555636792E-2"/>
          <c:w val="0.89941520467836311"/>
          <c:h val="0.92119857149003914"/>
        </c:manualLayout>
      </c:layout>
      <c:lineChart>
        <c:grouping val="standard"/>
        <c:varyColors val="0"/>
        <c:dLbls>
          <c:showLegendKey val="0"/>
          <c:showVal val="0"/>
          <c:showCatName val="0"/>
          <c:showSerName val="0"/>
          <c:showPercent val="0"/>
          <c:showBubbleSize val="0"/>
        </c:dLbls>
        <c:marker val="1"/>
        <c:smooth val="0"/>
        <c:axId val="257910856"/>
        <c:axId val="257912424"/>
      </c:lineChart>
      <c:catAx>
        <c:axId val="257910856"/>
        <c:scaling>
          <c:orientation val="minMax"/>
        </c:scaling>
        <c:delete val="0"/>
        <c:axPos val="b"/>
        <c:numFmt formatCode="General" sourceLinked="1"/>
        <c:majorTickMark val="out"/>
        <c:minorTickMark val="none"/>
        <c:tickLblPos val="nextTo"/>
        <c:crossAx val="257912424"/>
        <c:crosses val="autoZero"/>
        <c:auto val="1"/>
        <c:lblAlgn val="ctr"/>
        <c:lblOffset val="100"/>
        <c:noMultiLvlLbl val="0"/>
      </c:catAx>
      <c:valAx>
        <c:axId val="257912424"/>
        <c:scaling>
          <c:orientation val="minMax"/>
        </c:scaling>
        <c:delete val="1"/>
        <c:axPos val="l"/>
        <c:numFmt formatCode="#,##0" sourceLinked="1"/>
        <c:majorTickMark val="out"/>
        <c:minorTickMark val="none"/>
        <c:tickLblPos val="none"/>
        <c:crossAx val="257910856"/>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173989614934498E-2"/>
          <c:y val="2.3570020340898577E-2"/>
          <c:w val="0.97282601038506578"/>
          <c:h val="0.92119857149003914"/>
        </c:manualLayout>
      </c:layout>
      <c:lineChart>
        <c:grouping val="standard"/>
        <c:varyColors val="0"/>
        <c:ser>
          <c:idx val="1"/>
          <c:order val="0"/>
          <c:marker>
            <c:symbol val="none"/>
          </c:marker>
          <c:dLbls>
            <c:dLbl>
              <c:idx val="13"/>
              <c:layout>
                <c:manualLayout>
                  <c:x val="4.3290043290043333E-3"/>
                  <c:y val="8.74316939890712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5.7721193941665709E-3"/>
                  <c:y val="2.41383931908537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6.637806637806648E-2"/>
                  <c:y val="1.23141962480143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4531138153185396E-2"/>
                  <c:y val="2.9660599742025902E-2"/>
                </c:manualLayout>
              </c:layout>
              <c:tx>
                <c:rich>
                  <a:bodyPr/>
                  <a:lstStyle/>
                  <a:p>
                    <a:r>
                      <a:rPr lang="en-US" dirty="0" smtClean="0"/>
                      <a:t>180.558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1.05818883391335E-16"/>
                  <c:y val="-3.1365882942195562E-2"/>
                </c:manualLayout>
              </c:layout>
              <c:tx>
                <c:rich>
                  <a:bodyPr/>
                  <a:lstStyle/>
                  <a:p>
                    <a:r>
                      <a:rPr lang="en-US" dirty="0" smtClean="0"/>
                      <a:t>197.728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'ΓΡΑΦΗΜΑ ΙΣΟΛΟΓΙΣΜΟΥ'!$E$5:$X$5</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'ΓΡΑΦΗΜΑ ΙΣΟΛΟΓΙΣΜΟΥ'!$E$6:$X$6</c:f>
              <c:numCache>
                <c:formatCode>#,##0</c:formatCode>
                <c:ptCount val="20"/>
                <c:pt idx="0">
                  <c:v>4438.1727013939844</c:v>
                </c:pt>
                <c:pt idx="1">
                  <c:v>6007.8170300807042</c:v>
                </c:pt>
                <c:pt idx="2">
                  <c:v>10460.002201027146</c:v>
                </c:pt>
                <c:pt idx="3">
                  <c:v>18114</c:v>
                </c:pt>
                <c:pt idx="4">
                  <c:v>26978</c:v>
                </c:pt>
                <c:pt idx="5">
                  <c:v>41320</c:v>
                </c:pt>
                <c:pt idx="6">
                  <c:v>50949</c:v>
                </c:pt>
                <c:pt idx="7">
                  <c:v>67546</c:v>
                </c:pt>
                <c:pt idx="8">
                  <c:v>79162</c:v>
                </c:pt>
                <c:pt idx="9">
                  <c:v>106604</c:v>
                </c:pt>
                <c:pt idx="10">
                  <c:v>135569</c:v>
                </c:pt>
                <c:pt idx="11">
                  <c:v>191170</c:v>
                </c:pt>
                <c:pt idx="12">
                  <c:v>212643</c:v>
                </c:pt>
                <c:pt idx="13">
                  <c:v>224243</c:v>
                </c:pt>
                <c:pt idx="14">
                  <c:v>234261</c:v>
                </c:pt>
                <c:pt idx="15">
                  <c:v>216688</c:v>
                </c:pt>
                <c:pt idx="16">
                  <c:v>227920</c:v>
                </c:pt>
                <c:pt idx="17">
                  <c:v>177563</c:v>
                </c:pt>
                <c:pt idx="18">
                  <c:v>181163</c:v>
                </c:pt>
                <c:pt idx="19">
                  <c:v>197513</c:v>
                </c:pt>
              </c:numCache>
            </c:numRef>
          </c:val>
          <c:smooth val="0"/>
        </c:ser>
        <c:dLbls>
          <c:showLegendKey val="0"/>
          <c:showVal val="0"/>
          <c:showCatName val="0"/>
          <c:showSerName val="0"/>
          <c:showPercent val="0"/>
          <c:showBubbleSize val="0"/>
        </c:dLbls>
        <c:smooth val="0"/>
        <c:axId val="257909680"/>
        <c:axId val="257910464"/>
      </c:lineChart>
      <c:catAx>
        <c:axId val="257909680"/>
        <c:scaling>
          <c:orientation val="minMax"/>
        </c:scaling>
        <c:delete val="0"/>
        <c:axPos val="b"/>
        <c:numFmt formatCode="General" sourceLinked="1"/>
        <c:majorTickMark val="out"/>
        <c:minorTickMark val="none"/>
        <c:tickLblPos val="nextTo"/>
        <c:crossAx val="257910464"/>
        <c:crosses val="autoZero"/>
        <c:auto val="1"/>
        <c:lblAlgn val="ctr"/>
        <c:lblOffset val="100"/>
        <c:noMultiLvlLbl val="0"/>
      </c:catAx>
      <c:valAx>
        <c:axId val="257910464"/>
        <c:scaling>
          <c:orientation val="minMax"/>
        </c:scaling>
        <c:delete val="1"/>
        <c:axPos val="l"/>
        <c:numFmt formatCode="#,##0" sourceLinked="1"/>
        <c:majorTickMark val="out"/>
        <c:minorTickMark val="none"/>
        <c:tickLblPos val="none"/>
        <c:crossAx val="2579096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l-GR" dirty="0" smtClean="0"/>
              <a:t>Χορηγήσεις</a:t>
            </a:r>
            <a:r>
              <a:rPr lang="el-GR" baseline="0" dirty="0" smtClean="0"/>
              <a:t> ΔΕΚ 2017</a:t>
            </a:r>
            <a:endParaRPr lang="el-GR"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l-GR"/>
        </a:p>
      </c:txPr>
    </c:title>
    <c:autoTitleDeleted val="0"/>
    <c:plotArea>
      <c:layout/>
      <c:pieChart>
        <c:varyColors val="1"/>
        <c:ser>
          <c:idx val="0"/>
          <c:order val="0"/>
          <c:explosion val="24"/>
          <c:dPt>
            <c:idx val="0"/>
            <c:bubble3D val="0"/>
            <c:spPr>
              <a:gradFill rotWithShape="1">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lin ang="5400000" scaled="1"/>
              </a:gradFill>
              <a:ln>
                <a:noFill/>
              </a:ln>
              <a:effectLst>
                <a:glow rad="70000">
                  <a:scrgbClr r="0" g="0" b="0">
                    <a:tint val="30000"/>
                    <a:shade val="95000"/>
                    <a:satMod val="300000"/>
                    <a:alpha val="50000"/>
                  </a:scrgbClr>
                </a:glow>
              </a:effectLst>
            </c:spPr>
          </c:dPt>
          <c:dPt>
            <c:idx val="1"/>
            <c:bubble3D val="0"/>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0000">
                  <a:scrgbClr r="0" g="0" b="0">
                    <a:tint val="30000"/>
                    <a:shade val="95000"/>
                    <a:satMod val="300000"/>
                    <a:alpha val="50000"/>
                  </a:scrgbClr>
                </a:glow>
              </a:effectLst>
            </c:spPr>
          </c:dPt>
          <c:dPt>
            <c:idx val="2"/>
            <c:bubble3D val="0"/>
            <c:spPr>
              <a:gradFill rotWithShape="1">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ln>
                <a:noFill/>
              </a:ln>
              <a:effectLst>
                <a:glow rad="70000">
                  <a:scrgbClr r="0" g="0" b="0">
                    <a:tint val="30000"/>
                    <a:shade val="95000"/>
                    <a:satMod val="300000"/>
                    <a:alpha val="50000"/>
                  </a:scrgbClr>
                </a:glow>
              </a:effectLst>
            </c:spPr>
          </c:dPt>
          <c:dLbls>
            <c:dLbl>
              <c:idx val="0"/>
              <c:layout>
                <c:manualLayout>
                  <c:x val="0.2900700158611218"/>
                  <c:y val="-6.363116068824738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1592033509279111"/>
                  <c:y val="0.1837992125984251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821486737880194"/>
                      <c:h val="0.21680555555555556"/>
                    </c:manualLayout>
                  </c15:layout>
                </c:ext>
              </c:extLst>
            </c:dLbl>
            <c:dLbl>
              <c:idx val="2"/>
              <c:layout>
                <c:manualLayout>
                  <c:x val="0.23000680184471223"/>
                  <c:y val="0.1517428550597841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639128749287902"/>
                      <c:h val="0.21680555555555556"/>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l-GR"/>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Φύλλο2!$B$3:$B$5</c:f>
              <c:strCache>
                <c:ptCount val="3"/>
                <c:pt idx="0">
                  <c:v>Δάνεια προς ΜΜΕ</c:v>
                </c:pt>
                <c:pt idx="1">
                  <c:v>Καταναλωτικά</c:v>
                </c:pt>
                <c:pt idx="2">
                  <c:v>Στεγαστικά</c:v>
                </c:pt>
              </c:strCache>
            </c:strRef>
          </c:cat>
          <c:val>
            <c:numRef>
              <c:f>Φύλλο2!$C$3:$C$5</c:f>
              <c:numCache>
                <c:formatCode>General</c:formatCode>
                <c:ptCount val="3"/>
                <c:pt idx="0">
                  <c:v>221882</c:v>
                </c:pt>
                <c:pt idx="1">
                  <c:v>6004</c:v>
                </c:pt>
                <c:pt idx="2">
                  <c:v>4704</c:v>
                </c:pt>
              </c:numCache>
            </c:numRef>
          </c:val>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l-GR" dirty="0" smtClean="0"/>
              <a:t>Καταθέσεις</a:t>
            </a:r>
            <a:r>
              <a:rPr lang="el-GR" baseline="0" dirty="0" smtClean="0"/>
              <a:t> ΔΕΚ 2017</a:t>
            </a:r>
            <a:endParaRPr lang="el-GR" dirty="0"/>
          </a:p>
        </c:rich>
      </c:tx>
      <c:layout>
        <c:manualLayout>
          <c:xMode val="edge"/>
          <c:yMode val="edge"/>
          <c:x val="0.14066815573463415"/>
          <c:y val="2.7844699659103408E-2"/>
        </c:manualLayout>
      </c:layout>
      <c:overlay val="0"/>
      <c:spPr>
        <a:noFill/>
        <a:ln w="0">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l-GR"/>
        </a:p>
      </c:txPr>
    </c:title>
    <c:autoTitleDeleted val="0"/>
    <c:plotArea>
      <c:layout/>
      <c:pieChart>
        <c:varyColors val="1"/>
        <c:ser>
          <c:idx val="0"/>
          <c:order val="0"/>
          <c:explosion val="6"/>
          <c:dPt>
            <c:idx val="0"/>
            <c:bubble3D val="0"/>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a:noFill/>
              </a:ln>
              <a:effectLst>
                <a:glow rad="70000">
                  <a:scrgbClr r="0" g="0" b="0">
                    <a:tint val="30000"/>
                    <a:shade val="95000"/>
                    <a:satMod val="300000"/>
                    <a:alpha val="50000"/>
                  </a:scrgbClr>
                </a:glow>
              </a:effectLst>
            </c:spPr>
          </c:dPt>
          <c:dPt>
            <c:idx val="1"/>
            <c:bubble3D val="0"/>
            <c:spPr>
              <a:gradFill rotWithShape="1">
                <a:gsLst>
                  <a:gs pos="0">
                    <a:schemeClr val="accent5">
                      <a:tint val="73000"/>
                      <a:satMod val="150000"/>
                    </a:schemeClr>
                  </a:gs>
                  <a:gs pos="25000">
                    <a:schemeClr val="accent5">
                      <a:tint val="96000"/>
                      <a:shade val="80000"/>
                      <a:satMod val="105000"/>
                    </a:schemeClr>
                  </a:gs>
                  <a:gs pos="38000">
                    <a:schemeClr val="accent5">
                      <a:tint val="96000"/>
                      <a:shade val="59000"/>
                      <a:satMod val="120000"/>
                    </a:schemeClr>
                  </a:gs>
                  <a:gs pos="55000">
                    <a:schemeClr val="accent5">
                      <a:shade val="57000"/>
                      <a:satMod val="120000"/>
                    </a:schemeClr>
                  </a:gs>
                  <a:gs pos="80000">
                    <a:schemeClr val="accent5">
                      <a:shade val="56000"/>
                      <a:satMod val="145000"/>
                    </a:schemeClr>
                  </a:gs>
                  <a:gs pos="88000">
                    <a:schemeClr val="accent5">
                      <a:shade val="63000"/>
                      <a:satMod val="160000"/>
                    </a:schemeClr>
                  </a:gs>
                  <a:gs pos="100000">
                    <a:schemeClr val="accent5">
                      <a:tint val="99555"/>
                      <a:satMod val="155000"/>
                    </a:schemeClr>
                  </a:gs>
                </a:gsLst>
                <a:lin ang="5400000" scaled="1"/>
              </a:gradFill>
              <a:ln>
                <a:noFill/>
              </a:ln>
              <a:effectLst>
                <a:glow rad="70000">
                  <a:scrgbClr r="0" g="0" b="0">
                    <a:tint val="30000"/>
                    <a:shade val="95000"/>
                    <a:satMod val="300000"/>
                    <a:alpha val="50000"/>
                  </a:scrgbClr>
                </a:glow>
              </a:effectLst>
            </c:spPr>
          </c:dPt>
          <c:dPt>
            <c:idx val="2"/>
            <c:bubble3D val="0"/>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a:noFill/>
              </a:ln>
              <a:effectLst>
                <a:glow rad="70000">
                  <a:scrgbClr r="0" g="0" b="0">
                    <a:tint val="30000"/>
                    <a:shade val="95000"/>
                    <a:satMod val="300000"/>
                    <a:alpha val="50000"/>
                  </a:scrgbClr>
                </a:glow>
              </a:effectLst>
            </c:spPr>
          </c:dPt>
          <c:dLbls>
            <c:dLbl>
              <c:idx val="0"/>
              <c:layout>
                <c:manualLayout>
                  <c:x val="4.2355518417575212E-2"/>
                  <c:y val="7.9887357830271219E-2"/>
                </c:manualLayout>
              </c:layout>
              <c:tx>
                <c:rich>
                  <a:bodyPr/>
                  <a:lstStyle/>
                  <a:p>
                    <a:fld id="{1C486429-C9B0-4C75-8662-311FF268A10F}" type="CATEGORYNAME">
                      <a:rPr lang="el-GR"/>
                      <a:pPr/>
                      <a:t>[ΟΝΟΜΑ ΚΑΤΗΓΟΡΙΑΣ]</a:t>
                    </a:fld>
                    <a:r>
                      <a:rPr lang="el-GR" baseline="0" dirty="0"/>
                      <a:t>
</a:t>
                    </a:r>
                    <a:r>
                      <a:rPr lang="el-GR" baseline="0" dirty="0" smtClean="0"/>
                      <a:t>16%</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44623103984531592"/>
                  <c:y val="-1.8226888305628463E-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l-GR"/>
                </a:p>
              </c:txPr>
              <c:dLblPos val="bestFit"/>
              <c:showLegendKey val="0"/>
              <c:showVal val="0"/>
              <c:showCatName val="1"/>
              <c:showSerName val="0"/>
              <c:showPercent val="1"/>
              <c:showBubbleSize val="0"/>
              <c:extLst>
                <c:ext xmlns:c15="http://schemas.microsoft.com/office/drawing/2012/chart" uri="{CE6537A1-D6FC-4f65-9D91-7224C49458BB}">
                  <c15:layout>
                    <c:manualLayout>
                      <c:w val="0.30821496842110402"/>
                      <c:h val="0.16124999999999998"/>
                    </c:manualLayout>
                  </c15:layout>
                </c:ext>
              </c:extLst>
            </c:dLbl>
            <c:dLbl>
              <c:idx val="2"/>
              <c:layout>
                <c:manualLayout>
                  <c:x val="8.4837003093193759E-3"/>
                  <c:y val="0.1388888888888889"/>
                </c:manualLayout>
              </c:layout>
              <c:tx>
                <c:rich>
                  <a:bodyPr/>
                  <a:lstStyle/>
                  <a:p>
                    <a:fld id="{DA2E94D1-C565-4371-9D94-01D830040C1C}" type="CATEGORYNAME">
                      <a:rPr lang="el-GR"/>
                      <a:pPr/>
                      <a:t>[ΟΝΟΜΑ ΚΑΤΗΓΟΡΙΑΣ]</a:t>
                    </a:fld>
                    <a:r>
                      <a:rPr lang="el-GR" baseline="0" dirty="0"/>
                      <a:t>
</a:t>
                    </a:r>
                    <a:r>
                      <a:rPr lang="el-GR" baseline="0" dirty="0" smtClean="0"/>
                      <a:t>13%</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2645220271033709"/>
                      <c:h val="0.2168055555555555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l-GR"/>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Φύλλο2!$B$3:$B$5</c:f>
              <c:strCache>
                <c:ptCount val="3"/>
                <c:pt idx="0">
                  <c:v>Όψεως</c:v>
                </c:pt>
                <c:pt idx="1">
                  <c:v>Προθεσμίας</c:v>
                </c:pt>
                <c:pt idx="2">
                  <c:v>Ταμιευτηρίου</c:v>
                </c:pt>
              </c:strCache>
            </c:strRef>
          </c:cat>
          <c:val>
            <c:numRef>
              <c:f>Φύλλο2!$C$3:$C$5</c:f>
              <c:numCache>
                <c:formatCode>General</c:formatCode>
                <c:ptCount val="3"/>
                <c:pt idx="0">
                  <c:v>29327</c:v>
                </c:pt>
                <c:pt idx="1">
                  <c:v>124521</c:v>
                </c:pt>
                <c:pt idx="2">
                  <c:v>21834</c:v>
                </c:pt>
              </c:numCache>
            </c:numRef>
          </c:val>
        </c:ser>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E438E-574D-4BA1-8EE0-1F28B1FCCA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EBBCD204-9806-4B8E-B77B-C9C5C020B60A}">
      <dgm:prSet phldrT="[Κείμενο]"/>
      <dgm:spPr/>
      <dgm:t>
        <a:bodyPr/>
        <a:lstStyle/>
        <a:p>
          <a:r>
            <a:rPr lang="el-GR" dirty="0" smtClean="0"/>
            <a:t>Όραμα</a:t>
          </a:r>
          <a:endParaRPr lang="el-GR" dirty="0"/>
        </a:p>
      </dgm:t>
    </dgm:pt>
    <dgm:pt modelId="{E456E3EF-96F5-4DB1-BDBC-91126079A35B}" type="parTrans" cxnId="{73F4F920-BA57-41A6-A2F1-E697518D8A41}">
      <dgm:prSet/>
      <dgm:spPr/>
      <dgm:t>
        <a:bodyPr/>
        <a:lstStyle/>
        <a:p>
          <a:endParaRPr lang="el-GR"/>
        </a:p>
      </dgm:t>
    </dgm:pt>
    <dgm:pt modelId="{70E08AEF-4AA7-415E-93FC-454C15477C66}" type="sibTrans" cxnId="{73F4F920-BA57-41A6-A2F1-E697518D8A41}">
      <dgm:prSet/>
      <dgm:spPr/>
      <dgm:t>
        <a:bodyPr/>
        <a:lstStyle/>
        <a:p>
          <a:endParaRPr lang="el-GR"/>
        </a:p>
      </dgm:t>
    </dgm:pt>
    <dgm:pt modelId="{35990BA2-EB54-491E-88EC-44EADD5D5EFB}">
      <dgm:prSet phldrT="[Κείμενο]"/>
      <dgm:spPr/>
      <dgm:t>
        <a:bodyPr/>
        <a:lstStyle/>
        <a:p>
          <a:r>
            <a:rPr lang="el-GR" dirty="0" smtClean="0"/>
            <a:t>Όραμά μας, είναι η ανάπτυξη μιας ισχυρής περιφερειακής και προοπτικά εθνικής Συνεταιριστικής Τράπεζας, που θα έχει στο κέντρο της δράσης της το συνεταίρο – πελάτη που δραστηριοποιείται ή κατάγεται από την Περιφέρεια Θεσσαλίας και θα διαθέτει ως Οργανισμός, αναπτυξιακή δυναμική, σύγχρονη λειτουργία, φιλική εξυπηρέτηση και υψηλή αποδοτικότητα. </a:t>
          </a:r>
          <a:endParaRPr lang="el-GR" dirty="0"/>
        </a:p>
      </dgm:t>
    </dgm:pt>
    <dgm:pt modelId="{1E4BFB39-27EB-4AEB-AF30-BA67816FDBF3}" type="parTrans" cxnId="{2BC3BBDE-D1AF-46B3-A039-2751279C04B3}">
      <dgm:prSet/>
      <dgm:spPr/>
      <dgm:t>
        <a:bodyPr/>
        <a:lstStyle/>
        <a:p>
          <a:endParaRPr lang="el-GR"/>
        </a:p>
      </dgm:t>
    </dgm:pt>
    <dgm:pt modelId="{FAE31236-D0B1-4686-AEC8-45C4ECAC3EB5}" type="sibTrans" cxnId="{2BC3BBDE-D1AF-46B3-A039-2751279C04B3}">
      <dgm:prSet/>
      <dgm:spPr/>
      <dgm:t>
        <a:bodyPr/>
        <a:lstStyle/>
        <a:p>
          <a:endParaRPr lang="el-GR"/>
        </a:p>
      </dgm:t>
    </dgm:pt>
    <dgm:pt modelId="{4CDEA2E3-B2F2-4E0A-9433-F098E6068434}">
      <dgm:prSet phldrT="[Κείμενο]"/>
      <dgm:spPr/>
      <dgm:t>
        <a:bodyPr/>
        <a:lstStyle/>
        <a:p>
          <a:r>
            <a:rPr lang="el-GR" dirty="0" smtClean="0"/>
            <a:t>Αποστολή</a:t>
          </a:r>
          <a:endParaRPr lang="el-GR" dirty="0"/>
        </a:p>
      </dgm:t>
    </dgm:pt>
    <dgm:pt modelId="{B147882F-127B-4645-AA7C-BC1AA6E470DF}" type="parTrans" cxnId="{D5E1C2B6-1F0E-4841-84DD-E219B688E34A}">
      <dgm:prSet/>
      <dgm:spPr/>
      <dgm:t>
        <a:bodyPr/>
        <a:lstStyle/>
        <a:p>
          <a:endParaRPr lang="el-GR"/>
        </a:p>
      </dgm:t>
    </dgm:pt>
    <dgm:pt modelId="{E5057AE4-9CBC-4B70-B66F-F6D5271FC681}" type="sibTrans" cxnId="{D5E1C2B6-1F0E-4841-84DD-E219B688E34A}">
      <dgm:prSet/>
      <dgm:spPr/>
      <dgm:t>
        <a:bodyPr/>
        <a:lstStyle/>
        <a:p>
          <a:endParaRPr lang="el-GR"/>
        </a:p>
      </dgm:t>
    </dgm:pt>
    <dgm:pt modelId="{CB267FF5-EDCA-435A-BF6E-3F02C9EAC29C}">
      <dgm:prSet phldrT="[Κείμενο]"/>
      <dgm:spPr/>
      <dgm:t>
        <a:bodyPr/>
        <a:lstStyle/>
        <a:p>
          <a:r>
            <a:rPr lang="el-GR" dirty="0" smtClean="0"/>
            <a:t>Αποστολή μας είναι η διάδοση της Συνεταιριστικής Πίστης, που γεννιέται από την τοπική κοινωνία και πάντα εξυπηρετεί τα συμφέροντά της. Που αξιοποιεί την τοπική αποταμίευση σε χορηγήσεις που στηρίζουν την τοπική επιχειρηματικότητα, ενώ τα κέρδη επιστρέφουν ως μερίσματα και υπεραξίες στους ίδιους τους συνεταίρους – πελάτες. </a:t>
          </a:r>
          <a:endParaRPr lang="el-GR" dirty="0"/>
        </a:p>
      </dgm:t>
    </dgm:pt>
    <dgm:pt modelId="{9F314E72-0D22-4685-B3B6-A2603DBC1F40}" type="parTrans" cxnId="{A2490FBF-157A-40BF-BAC4-707825CA2F40}">
      <dgm:prSet/>
      <dgm:spPr/>
      <dgm:t>
        <a:bodyPr/>
        <a:lstStyle/>
        <a:p>
          <a:endParaRPr lang="el-GR"/>
        </a:p>
      </dgm:t>
    </dgm:pt>
    <dgm:pt modelId="{89814E5A-C7ED-4010-8846-4F10941CBDC6}" type="sibTrans" cxnId="{A2490FBF-157A-40BF-BAC4-707825CA2F40}">
      <dgm:prSet/>
      <dgm:spPr/>
      <dgm:t>
        <a:bodyPr/>
        <a:lstStyle/>
        <a:p>
          <a:endParaRPr lang="el-GR"/>
        </a:p>
      </dgm:t>
    </dgm:pt>
    <dgm:pt modelId="{B4BA3976-FC0D-4B84-AFD4-3C744A4302A0}" type="pres">
      <dgm:prSet presAssocID="{1E4E438E-574D-4BA1-8EE0-1F28B1FCCA5A}" presName="linearFlow" presStyleCnt="0">
        <dgm:presLayoutVars>
          <dgm:dir/>
          <dgm:animLvl val="lvl"/>
          <dgm:resizeHandles val="exact"/>
        </dgm:presLayoutVars>
      </dgm:prSet>
      <dgm:spPr/>
      <dgm:t>
        <a:bodyPr/>
        <a:lstStyle/>
        <a:p>
          <a:endParaRPr lang="el-GR"/>
        </a:p>
      </dgm:t>
    </dgm:pt>
    <dgm:pt modelId="{E03F8D8A-B9BE-4769-84BC-99A61AA72B4C}" type="pres">
      <dgm:prSet presAssocID="{EBBCD204-9806-4B8E-B77B-C9C5C020B60A}" presName="composite" presStyleCnt="0"/>
      <dgm:spPr/>
    </dgm:pt>
    <dgm:pt modelId="{A76852F9-E8E3-4443-A828-49E26632DE16}" type="pres">
      <dgm:prSet presAssocID="{EBBCD204-9806-4B8E-B77B-C9C5C020B60A}" presName="parentText" presStyleLbl="alignNode1" presStyleIdx="0" presStyleCnt="2">
        <dgm:presLayoutVars>
          <dgm:chMax val="1"/>
          <dgm:bulletEnabled val="1"/>
        </dgm:presLayoutVars>
      </dgm:prSet>
      <dgm:spPr/>
      <dgm:t>
        <a:bodyPr/>
        <a:lstStyle/>
        <a:p>
          <a:endParaRPr lang="el-GR"/>
        </a:p>
      </dgm:t>
    </dgm:pt>
    <dgm:pt modelId="{2F266D8B-4BAE-47CD-B9F6-2278673DCD22}" type="pres">
      <dgm:prSet presAssocID="{EBBCD204-9806-4B8E-B77B-C9C5C020B60A}" presName="descendantText" presStyleLbl="alignAcc1" presStyleIdx="0" presStyleCnt="2">
        <dgm:presLayoutVars>
          <dgm:bulletEnabled val="1"/>
        </dgm:presLayoutVars>
      </dgm:prSet>
      <dgm:spPr/>
      <dgm:t>
        <a:bodyPr/>
        <a:lstStyle/>
        <a:p>
          <a:endParaRPr lang="el-GR"/>
        </a:p>
      </dgm:t>
    </dgm:pt>
    <dgm:pt modelId="{A4C2E7D4-BFB6-4653-BBDE-5B09028A8505}" type="pres">
      <dgm:prSet presAssocID="{70E08AEF-4AA7-415E-93FC-454C15477C66}" presName="sp" presStyleCnt="0"/>
      <dgm:spPr/>
    </dgm:pt>
    <dgm:pt modelId="{2A3F524C-0346-4074-BF32-3703D6D46AB2}" type="pres">
      <dgm:prSet presAssocID="{4CDEA2E3-B2F2-4E0A-9433-F098E6068434}" presName="composite" presStyleCnt="0"/>
      <dgm:spPr/>
    </dgm:pt>
    <dgm:pt modelId="{3CB5177A-6AED-46EB-87FF-74284C4B7B3F}" type="pres">
      <dgm:prSet presAssocID="{4CDEA2E3-B2F2-4E0A-9433-F098E6068434}" presName="parentText" presStyleLbl="alignNode1" presStyleIdx="1" presStyleCnt="2">
        <dgm:presLayoutVars>
          <dgm:chMax val="1"/>
          <dgm:bulletEnabled val="1"/>
        </dgm:presLayoutVars>
      </dgm:prSet>
      <dgm:spPr/>
      <dgm:t>
        <a:bodyPr/>
        <a:lstStyle/>
        <a:p>
          <a:endParaRPr lang="el-GR"/>
        </a:p>
      </dgm:t>
    </dgm:pt>
    <dgm:pt modelId="{01E1A498-D628-4237-A42A-EE3E3AEDFA39}" type="pres">
      <dgm:prSet presAssocID="{4CDEA2E3-B2F2-4E0A-9433-F098E6068434}" presName="descendantText" presStyleLbl="alignAcc1" presStyleIdx="1" presStyleCnt="2">
        <dgm:presLayoutVars>
          <dgm:bulletEnabled val="1"/>
        </dgm:presLayoutVars>
      </dgm:prSet>
      <dgm:spPr/>
      <dgm:t>
        <a:bodyPr/>
        <a:lstStyle/>
        <a:p>
          <a:endParaRPr lang="el-GR"/>
        </a:p>
      </dgm:t>
    </dgm:pt>
  </dgm:ptLst>
  <dgm:cxnLst>
    <dgm:cxn modelId="{3173413E-ED6E-4F38-BD86-C9B8EBF22A47}" type="presOf" srcId="{1E4E438E-574D-4BA1-8EE0-1F28B1FCCA5A}" destId="{B4BA3976-FC0D-4B84-AFD4-3C744A4302A0}" srcOrd="0" destOrd="0" presId="urn:microsoft.com/office/officeart/2005/8/layout/chevron2"/>
    <dgm:cxn modelId="{237CD68E-80BF-4E41-B142-09AFA5F713A3}" type="presOf" srcId="{CB267FF5-EDCA-435A-BF6E-3F02C9EAC29C}" destId="{01E1A498-D628-4237-A42A-EE3E3AEDFA39}" srcOrd="0" destOrd="0" presId="urn:microsoft.com/office/officeart/2005/8/layout/chevron2"/>
    <dgm:cxn modelId="{A2490FBF-157A-40BF-BAC4-707825CA2F40}" srcId="{4CDEA2E3-B2F2-4E0A-9433-F098E6068434}" destId="{CB267FF5-EDCA-435A-BF6E-3F02C9EAC29C}" srcOrd="0" destOrd="0" parTransId="{9F314E72-0D22-4685-B3B6-A2603DBC1F40}" sibTransId="{89814E5A-C7ED-4010-8846-4F10941CBDC6}"/>
    <dgm:cxn modelId="{73F4F920-BA57-41A6-A2F1-E697518D8A41}" srcId="{1E4E438E-574D-4BA1-8EE0-1F28B1FCCA5A}" destId="{EBBCD204-9806-4B8E-B77B-C9C5C020B60A}" srcOrd="0" destOrd="0" parTransId="{E456E3EF-96F5-4DB1-BDBC-91126079A35B}" sibTransId="{70E08AEF-4AA7-415E-93FC-454C15477C66}"/>
    <dgm:cxn modelId="{ED161B77-BF35-475F-9A3A-002A2066F089}" type="presOf" srcId="{EBBCD204-9806-4B8E-B77B-C9C5C020B60A}" destId="{A76852F9-E8E3-4443-A828-49E26632DE16}" srcOrd="0" destOrd="0" presId="urn:microsoft.com/office/officeart/2005/8/layout/chevron2"/>
    <dgm:cxn modelId="{D5E1C2B6-1F0E-4841-84DD-E219B688E34A}" srcId="{1E4E438E-574D-4BA1-8EE0-1F28B1FCCA5A}" destId="{4CDEA2E3-B2F2-4E0A-9433-F098E6068434}" srcOrd="1" destOrd="0" parTransId="{B147882F-127B-4645-AA7C-BC1AA6E470DF}" sibTransId="{E5057AE4-9CBC-4B70-B66F-F6D5271FC681}"/>
    <dgm:cxn modelId="{2BC3BBDE-D1AF-46B3-A039-2751279C04B3}" srcId="{EBBCD204-9806-4B8E-B77B-C9C5C020B60A}" destId="{35990BA2-EB54-491E-88EC-44EADD5D5EFB}" srcOrd="0" destOrd="0" parTransId="{1E4BFB39-27EB-4AEB-AF30-BA67816FDBF3}" sibTransId="{FAE31236-D0B1-4686-AEC8-45C4ECAC3EB5}"/>
    <dgm:cxn modelId="{D69BB00B-EA4F-482B-BEAC-F3CB252E0EEF}" type="presOf" srcId="{4CDEA2E3-B2F2-4E0A-9433-F098E6068434}" destId="{3CB5177A-6AED-46EB-87FF-74284C4B7B3F}" srcOrd="0" destOrd="0" presId="urn:microsoft.com/office/officeart/2005/8/layout/chevron2"/>
    <dgm:cxn modelId="{E8C2C32A-F58E-4A6F-8338-30BBE920FC5B}" type="presOf" srcId="{35990BA2-EB54-491E-88EC-44EADD5D5EFB}" destId="{2F266D8B-4BAE-47CD-B9F6-2278673DCD22}" srcOrd="0" destOrd="0" presId="urn:microsoft.com/office/officeart/2005/8/layout/chevron2"/>
    <dgm:cxn modelId="{3AE0E4B4-E2F7-4BD1-93CF-9FBBD8D75100}" type="presParOf" srcId="{B4BA3976-FC0D-4B84-AFD4-3C744A4302A0}" destId="{E03F8D8A-B9BE-4769-84BC-99A61AA72B4C}" srcOrd="0" destOrd="0" presId="urn:microsoft.com/office/officeart/2005/8/layout/chevron2"/>
    <dgm:cxn modelId="{AEE3450D-3742-4B58-9830-CB05A160D9C8}" type="presParOf" srcId="{E03F8D8A-B9BE-4769-84BC-99A61AA72B4C}" destId="{A76852F9-E8E3-4443-A828-49E26632DE16}" srcOrd="0" destOrd="0" presId="urn:microsoft.com/office/officeart/2005/8/layout/chevron2"/>
    <dgm:cxn modelId="{46C388D2-0154-48C8-893B-EE502A7020BD}" type="presParOf" srcId="{E03F8D8A-B9BE-4769-84BC-99A61AA72B4C}" destId="{2F266D8B-4BAE-47CD-B9F6-2278673DCD22}" srcOrd="1" destOrd="0" presId="urn:microsoft.com/office/officeart/2005/8/layout/chevron2"/>
    <dgm:cxn modelId="{3E143121-77EA-4C60-B50F-7D8CA4D93CE5}" type="presParOf" srcId="{B4BA3976-FC0D-4B84-AFD4-3C744A4302A0}" destId="{A4C2E7D4-BFB6-4653-BBDE-5B09028A8505}" srcOrd="1" destOrd="0" presId="urn:microsoft.com/office/officeart/2005/8/layout/chevron2"/>
    <dgm:cxn modelId="{5E38F903-7124-48FC-9B79-C5B54175A2A1}" type="presParOf" srcId="{B4BA3976-FC0D-4B84-AFD4-3C744A4302A0}" destId="{2A3F524C-0346-4074-BF32-3703D6D46AB2}" srcOrd="2" destOrd="0" presId="urn:microsoft.com/office/officeart/2005/8/layout/chevron2"/>
    <dgm:cxn modelId="{73A905DC-F7C6-4D8E-85D5-8C4519B14762}" type="presParOf" srcId="{2A3F524C-0346-4074-BF32-3703D6D46AB2}" destId="{3CB5177A-6AED-46EB-87FF-74284C4B7B3F}" srcOrd="0" destOrd="0" presId="urn:microsoft.com/office/officeart/2005/8/layout/chevron2"/>
    <dgm:cxn modelId="{1EB7ECE4-DBD5-4C20-9344-28326A18645A}" type="presParOf" srcId="{2A3F524C-0346-4074-BF32-3703D6D46AB2}" destId="{01E1A498-D628-4237-A42A-EE3E3AEDFA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65DED-F608-4EAD-B2CD-3C5D529CEC71}" type="doc">
      <dgm:prSet loTypeId="urn:microsoft.com/office/officeart/2005/8/layout/hList9" loCatId="list" qsTypeId="urn:microsoft.com/office/officeart/2005/8/quickstyle/3d3" qsCatId="3D" csTypeId="urn:microsoft.com/office/officeart/2005/8/colors/colorful2" csCatId="colorful" phldr="1"/>
      <dgm:spPr/>
      <dgm:t>
        <a:bodyPr/>
        <a:lstStyle/>
        <a:p>
          <a:endParaRPr lang="el-GR"/>
        </a:p>
      </dgm:t>
    </dgm:pt>
    <dgm:pt modelId="{2672F5ED-E90C-455C-B385-6ACADF585F6C}">
      <dgm:prSet phldrT="[Κείμενο]"/>
      <dgm:spPr/>
      <dgm:t>
        <a:bodyPr/>
        <a:lstStyle/>
        <a:p>
          <a:r>
            <a:rPr lang="en-US" b="1" dirty="0" smtClean="0"/>
            <a:t>LCR</a:t>
          </a:r>
          <a:endParaRPr lang="el-GR" b="1" dirty="0"/>
        </a:p>
      </dgm:t>
    </dgm:pt>
    <dgm:pt modelId="{61399BC8-4909-4415-9D1E-1DEEBE96B87C}" type="parTrans" cxnId="{FBAE4A9C-D2B0-4F97-83A4-B7B27CB156F5}">
      <dgm:prSet/>
      <dgm:spPr/>
      <dgm:t>
        <a:bodyPr/>
        <a:lstStyle/>
        <a:p>
          <a:endParaRPr lang="el-GR"/>
        </a:p>
      </dgm:t>
    </dgm:pt>
    <dgm:pt modelId="{A45E662F-78E7-41BC-B8CF-1B4385B2DD23}" type="sibTrans" cxnId="{FBAE4A9C-D2B0-4F97-83A4-B7B27CB156F5}">
      <dgm:prSet/>
      <dgm:spPr/>
      <dgm:t>
        <a:bodyPr/>
        <a:lstStyle/>
        <a:p>
          <a:endParaRPr lang="el-GR"/>
        </a:p>
      </dgm:t>
    </dgm:pt>
    <dgm:pt modelId="{A3AE0196-0726-4EEC-A621-A718DC7C5E70}">
      <dgm:prSet phldrT="[Κείμενο]" custT="1"/>
      <dgm:spPr/>
      <dgm:t>
        <a:bodyPr/>
        <a:lstStyle/>
        <a:p>
          <a:pPr algn="ctr"/>
          <a:r>
            <a:rPr lang="el-GR" sz="2800" b="1" dirty="0" smtClean="0"/>
            <a:t>130</a:t>
          </a:r>
          <a:r>
            <a:rPr lang="en-US" sz="2800" b="1" dirty="0" smtClean="0"/>
            <a:t>%</a:t>
          </a:r>
          <a:endParaRPr lang="el-GR" sz="2800" b="1" dirty="0"/>
        </a:p>
      </dgm:t>
    </dgm:pt>
    <dgm:pt modelId="{BAA54638-ADE3-4996-AA59-DD5BF116D044}" type="parTrans" cxnId="{772D7A3F-89DB-42EB-96B2-334840167D59}">
      <dgm:prSet/>
      <dgm:spPr/>
      <dgm:t>
        <a:bodyPr/>
        <a:lstStyle/>
        <a:p>
          <a:endParaRPr lang="el-GR"/>
        </a:p>
      </dgm:t>
    </dgm:pt>
    <dgm:pt modelId="{55C2A9DA-8CDE-4F7D-B51A-52879065D368}" type="sibTrans" cxnId="{772D7A3F-89DB-42EB-96B2-334840167D59}">
      <dgm:prSet/>
      <dgm:spPr/>
      <dgm:t>
        <a:bodyPr/>
        <a:lstStyle/>
        <a:p>
          <a:endParaRPr lang="el-GR"/>
        </a:p>
      </dgm:t>
    </dgm:pt>
    <dgm:pt modelId="{BA62B0E6-57A0-4E80-8EDB-5636060ECEB1}">
      <dgm:prSet phldrT="[Κείμενο]" custT="1"/>
      <dgm:spPr/>
      <dgm:t>
        <a:bodyPr/>
        <a:lstStyle/>
        <a:p>
          <a:pPr algn="ctr"/>
          <a:r>
            <a:rPr lang="el-GR" sz="2000" dirty="0" smtClean="0"/>
            <a:t>Όριο</a:t>
          </a:r>
          <a:endParaRPr lang="en-US" sz="2000" dirty="0" smtClean="0"/>
        </a:p>
        <a:p>
          <a:pPr algn="ctr"/>
          <a:r>
            <a:rPr lang="en-US" sz="1400" dirty="0" smtClean="0"/>
            <a:t>Min</a:t>
          </a:r>
          <a:r>
            <a:rPr lang="en-US" sz="2000" dirty="0" smtClean="0"/>
            <a:t> </a:t>
          </a:r>
          <a:r>
            <a:rPr lang="el-GR" sz="2000" dirty="0" smtClean="0"/>
            <a:t>8</a:t>
          </a:r>
          <a:r>
            <a:rPr lang="en-US" sz="2000" dirty="0" smtClean="0"/>
            <a:t>0%</a:t>
          </a:r>
          <a:endParaRPr lang="el-GR" sz="2000" dirty="0"/>
        </a:p>
      </dgm:t>
    </dgm:pt>
    <dgm:pt modelId="{1DD68FC7-8777-4E11-BCBB-291A6DB887B4}" type="parTrans" cxnId="{562A68C0-2B32-447D-9B95-964156C779BE}">
      <dgm:prSet/>
      <dgm:spPr/>
      <dgm:t>
        <a:bodyPr/>
        <a:lstStyle/>
        <a:p>
          <a:endParaRPr lang="el-GR"/>
        </a:p>
      </dgm:t>
    </dgm:pt>
    <dgm:pt modelId="{0CB79DB0-A924-41F9-A337-34B5923FCB1D}" type="sibTrans" cxnId="{562A68C0-2B32-447D-9B95-964156C779BE}">
      <dgm:prSet/>
      <dgm:spPr/>
      <dgm:t>
        <a:bodyPr/>
        <a:lstStyle/>
        <a:p>
          <a:endParaRPr lang="el-GR"/>
        </a:p>
      </dgm:t>
    </dgm:pt>
    <dgm:pt modelId="{8F0709A8-C8E7-4A13-A37A-DB0A806BD94E}">
      <dgm:prSet/>
      <dgm:spPr/>
      <dgm:t>
        <a:bodyPr/>
        <a:lstStyle/>
        <a:p>
          <a:r>
            <a:rPr lang="en-US" b="1" dirty="0" smtClean="0"/>
            <a:t>NSFR</a:t>
          </a:r>
          <a:endParaRPr lang="el-GR" b="1" dirty="0"/>
        </a:p>
      </dgm:t>
    </dgm:pt>
    <dgm:pt modelId="{12DA532B-B9C5-4384-B90A-B1182C14D0B1}" type="parTrans" cxnId="{2D4766DF-5B9B-4CA2-ADA2-EB57C3E680A6}">
      <dgm:prSet/>
      <dgm:spPr/>
      <dgm:t>
        <a:bodyPr/>
        <a:lstStyle/>
        <a:p>
          <a:endParaRPr lang="el-GR"/>
        </a:p>
      </dgm:t>
    </dgm:pt>
    <dgm:pt modelId="{F3343131-327C-438C-AB51-81FA57ADE172}" type="sibTrans" cxnId="{2D4766DF-5B9B-4CA2-ADA2-EB57C3E680A6}">
      <dgm:prSet/>
      <dgm:spPr/>
      <dgm:t>
        <a:bodyPr/>
        <a:lstStyle/>
        <a:p>
          <a:endParaRPr lang="el-GR"/>
        </a:p>
      </dgm:t>
    </dgm:pt>
    <dgm:pt modelId="{26C94B7E-2829-4EC7-AD2E-C6572EBCAFBA}">
      <dgm:prSet/>
      <dgm:spPr/>
      <dgm:t>
        <a:bodyPr/>
        <a:lstStyle/>
        <a:p>
          <a:r>
            <a:rPr lang="en-US" b="1" dirty="0" smtClean="0"/>
            <a:t>CET1 CAR</a:t>
          </a:r>
          <a:endParaRPr lang="el-GR" b="1" dirty="0"/>
        </a:p>
      </dgm:t>
    </dgm:pt>
    <dgm:pt modelId="{3B3135BC-4724-43C2-B86D-0F024860A811}" type="parTrans" cxnId="{8D1AE2D3-B0EF-4F98-A611-D50DEF2D36D6}">
      <dgm:prSet/>
      <dgm:spPr/>
      <dgm:t>
        <a:bodyPr/>
        <a:lstStyle/>
        <a:p>
          <a:endParaRPr lang="el-GR"/>
        </a:p>
      </dgm:t>
    </dgm:pt>
    <dgm:pt modelId="{E18841F1-0994-4DFA-85C4-F4AFA6832128}" type="sibTrans" cxnId="{8D1AE2D3-B0EF-4F98-A611-D50DEF2D36D6}">
      <dgm:prSet/>
      <dgm:spPr/>
      <dgm:t>
        <a:bodyPr/>
        <a:lstStyle/>
        <a:p>
          <a:endParaRPr lang="el-GR"/>
        </a:p>
      </dgm:t>
    </dgm:pt>
    <dgm:pt modelId="{7A8BEE2F-696A-43A0-9F75-4FEF3865F4A6}">
      <dgm:prSet/>
      <dgm:spPr/>
      <dgm:t>
        <a:bodyPr/>
        <a:lstStyle/>
        <a:p>
          <a:r>
            <a:rPr lang="en-US" b="1" dirty="0" smtClean="0"/>
            <a:t>TOTAL CAR</a:t>
          </a:r>
          <a:endParaRPr lang="el-GR" b="1" dirty="0"/>
        </a:p>
      </dgm:t>
    </dgm:pt>
    <dgm:pt modelId="{8BBCE5B0-37B9-446B-91BB-8C27DD003363}" type="parTrans" cxnId="{CD680069-E447-488E-9C57-36B1A931D8CA}">
      <dgm:prSet/>
      <dgm:spPr/>
      <dgm:t>
        <a:bodyPr/>
        <a:lstStyle/>
        <a:p>
          <a:endParaRPr lang="el-GR"/>
        </a:p>
      </dgm:t>
    </dgm:pt>
    <dgm:pt modelId="{5B3E46CA-D7E8-4658-BD6F-7CBC8D8BDB43}" type="sibTrans" cxnId="{CD680069-E447-488E-9C57-36B1A931D8CA}">
      <dgm:prSet/>
      <dgm:spPr/>
      <dgm:t>
        <a:bodyPr/>
        <a:lstStyle/>
        <a:p>
          <a:endParaRPr lang="el-GR"/>
        </a:p>
      </dgm:t>
    </dgm:pt>
    <dgm:pt modelId="{22927E8B-CF69-4B20-98D6-E853667446C0}">
      <dgm:prSet custT="1"/>
      <dgm:spPr/>
      <dgm:t>
        <a:bodyPr/>
        <a:lstStyle/>
        <a:p>
          <a:pPr algn="ctr"/>
          <a:r>
            <a:rPr lang="el-GR" sz="2800" b="1" dirty="0" smtClean="0"/>
            <a:t>110</a:t>
          </a:r>
          <a:r>
            <a:rPr lang="en-US" sz="2800" b="1" dirty="0" smtClean="0"/>
            <a:t>%</a:t>
          </a:r>
        </a:p>
      </dgm:t>
    </dgm:pt>
    <dgm:pt modelId="{078F2395-D709-482E-8E49-FD10E32ECB17}" type="parTrans" cxnId="{C16FB7E8-0A41-4896-BACA-057EB53F7DF4}">
      <dgm:prSet/>
      <dgm:spPr/>
      <dgm:t>
        <a:bodyPr/>
        <a:lstStyle/>
        <a:p>
          <a:endParaRPr lang="el-GR"/>
        </a:p>
      </dgm:t>
    </dgm:pt>
    <dgm:pt modelId="{ABD2742C-DF10-4508-9D3E-3E47F6905BB6}" type="sibTrans" cxnId="{C16FB7E8-0A41-4896-BACA-057EB53F7DF4}">
      <dgm:prSet/>
      <dgm:spPr/>
      <dgm:t>
        <a:bodyPr/>
        <a:lstStyle/>
        <a:p>
          <a:endParaRPr lang="el-GR"/>
        </a:p>
      </dgm:t>
    </dgm:pt>
    <dgm:pt modelId="{AFA2F538-6863-49DF-9857-F7E067CE55CA}">
      <dgm:prSet custT="1"/>
      <dgm:spPr/>
      <dgm:t>
        <a:bodyPr/>
        <a:lstStyle/>
        <a:p>
          <a:pPr algn="ctr"/>
          <a:r>
            <a:rPr lang="el-GR" sz="2800" b="1" dirty="0" smtClean="0"/>
            <a:t>9</a:t>
          </a:r>
          <a:r>
            <a:rPr lang="en-US" sz="2800" b="1" dirty="0" smtClean="0"/>
            <a:t>%</a:t>
          </a:r>
          <a:endParaRPr lang="el-GR" sz="2800" b="1" dirty="0"/>
        </a:p>
      </dgm:t>
    </dgm:pt>
    <dgm:pt modelId="{2A7001E2-B4A6-48F6-A34E-0E06B589B1EA}" type="parTrans" cxnId="{A8221C46-40C8-451C-BD45-A89A2FBACE4E}">
      <dgm:prSet/>
      <dgm:spPr/>
      <dgm:t>
        <a:bodyPr/>
        <a:lstStyle/>
        <a:p>
          <a:endParaRPr lang="el-GR"/>
        </a:p>
      </dgm:t>
    </dgm:pt>
    <dgm:pt modelId="{2D30EDC6-D413-46A8-977F-F4F975E6437B}" type="sibTrans" cxnId="{A8221C46-40C8-451C-BD45-A89A2FBACE4E}">
      <dgm:prSet/>
      <dgm:spPr/>
      <dgm:t>
        <a:bodyPr/>
        <a:lstStyle/>
        <a:p>
          <a:endParaRPr lang="el-GR"/>
        </a:p>
      </dgm:t>
    </dgm:pt>
    <dgm:pt modelId="{B3A2CE22-96B8-468C-A829-F3CB39317537}">
      <dgm:prSet custT="1"/>
      <dgm:spPr/>
      <dgm:t>
        <a:bodyPr/>
        <a:lstStyle/>
        <a:p>
          <a:pPr algn="ctr"/>
          <a:r>
            <a:rPr lang="en-US" sz="2800" b="1" dirty="0" smtClean="0"/>
            <a:t>11%</a:t>
          </a:r>
          <a:endParaRPr lang="el-GR" sz="2800" b="1" dirty="0"/>
        </a:p>
      </dgm:t>
    </dgm:pt>
    <dgm:pt modelId="{72673954-F55F-4B8A-AE8B-2D31C743471B}" type="parTrans" cxnId="{38956F14-F693-49BC-8973-89D463847FDC}">
      <dgm:prSet/>
      <dgm:spPr/>
      <dgm:t>
        <a:bodyPr/>
        <a:lstStyle/>
        <a:p>
          <a:endParaRPr lang="el-GR"/>
        </a:p>
      </dgm:t>
    </dgm:pt>
    <dgm:pt modelId="{F2239803-D2F4-46AD-BE0C-A15013206C45}" type="sibTrans" cxnId="{38956F14-F693-49BC-8973-89D463847FDC}">
      <dgm:prSet/>
      <dgm:spPr/>
      <dgm:t>
        <a:bodyPr/>
        <a:lstStyle/>
        <a:p>
          <a:endParaRPr lang="el-GR"/>
        </a:p>
      </dgm:t>
    </dgm:pt>
    <dgm:pt modelId="{8E9D8E93-3DC1-4813-8307-CD9931885F62}">
      <dgm:prSet custT="1"/>
      <dgm:spPr/>
      <dgm:t>
        <a:bodyPr/>
        <a:lstStyle/>
        <a:p>
          <a:pPr algn="ctr"/>
          <a:r>
            <a:rPr lang="el-GR" sz="2000" dirty="0" smtClean="0"/>
            <a:t>Όριο</a:t>
          </a:r>
          <a:endParaRPr lang="en-US" sz="2000" dirty="0" smtClean="0"/>
        </a:p>
        <a:p>
          <a:pPr algn="ctr"/>
          <a:r>
            <a:rPr lang="en-US" sz="1400" dirty="0" smtClean="0"/>
            <a:t>Min</a:t>
          </a:r>
          <a:r>
            <a:rPr lang="en-US" sz="2000" dirty="0" smtClean="0"/>
            <a:t> 100%</a:t>
          </a:r>
          <a:endParaRPr lang="el-GR" sz="2000" dirty="0"/>
        </a:p>
      </dgm:t>
    </dgm:pt>
    <dgm:pt modelId="{EF941D32-6F58-442E-8AAC-45699258D064}" type="parTrans" cxnId="{626BE0CE-CFE0-40C3-BECD-2C9BD3F7B892}">
      <dgm:prSet/>
      <dgm:spPr/>
      <dgm:t>
        <a:bodyPr/>
        <a:lstStyle/>
        <a:p>
          <a:endParaRPr lang="el-GR"/>
        </a:p>
      </dgm:t>
    </dgm:pt>
    <dgm:pt modelId="{2FDCB53F-90A8-4385-B0A0-3EC601703896}" type="sibTrans" cxnId="{626BE0CE-CFE0-40C3-BECD-2C9BD3F7B892}">
      <dgm:prSet/>
      <dgm:spPr/>
      <dgm:t>
        <a:bodyPr/>
        <a:lstStyle/>
        <a:p>
          <a:endParaRPr lang="el-GR"/>
        </a:p>
      </dgm:t>
    </dgm:pt>
    <dgm:pt modelId="{BC60252A-E9AC-4C67-9F22-2A8D4D6EC5F9}">
      <dgm:prSet custT="1"/>
      <dgm:spPr/>
      <dgm:t>
        <a:bodyPr/>
        <a:lstStyle/>
        <a:p>
          <a:pPr algn="ctr"/>
          <a:r>
            <a:rPr lang="el-GR" sz="1900" dirty="0" smtClean="0"/>
            <a:t>Όριο</a:t>
          </a:r>
          <a:r>
            <a:rPr lang="en-US" sz="1900" dirty="0" smtClean="0"/>
            <a:t> </a:t>
          </a:r>
        </a:p>
        <a:p>
          <a:pPr algn="ctr"/>
          <a:r>
            <a:rPr lang="en-US" sz="1400" dirty="0" smtClean="0"/>
            <a:t>Min</a:t>
          </a:r>
          <a:r>
            <a:rPr lang="en-US" sz="1900" dirty="0" smtClean="0"/>
            <a:t> </a:t>
          </a:r>
          <a:r>
            <a:rPr lang="el-GR" sz="2000" dirty="0" smtClean="0"/>
            <a:t>5</a:t>
          </a:r>
          <a:r>
            <a:rPr lang="en-US" sz="2000" dirty="0" smtClean="0"/>
            <a:t>,</a:t>
          </a:r>
          <a:r>
            <a:rPr lang="el-GR" sz="2000" dirty="0" smtClean="0"/>
            <a:t>1</a:t>
          </a:r>
          <a:r>
            <a:rPr lang="en-US" sz="2000" dirty="0" smtClean="0"/>
            <a:t>%</a:t>
          </a:r>
          <a:endParaRPr lang="el-GR" sz="2000" dirty="0"/>
        </a:p>
      </dgm:t>
    </dgm:pt>
    <dgm:pt modelId="{091A5E44-0F10-4775-B19A-411683F54BEE}" type="parTrans" cxnId="{4412F941-CDBC-4C0C-BA70-C98FC61AA31D}">
      <dgm:prSet/>
      <dgm:spPr/>
      <dgm:t>
        <a:bodyPr/>
        <a:lstStyle/>
        <a:p>
          <a:endParaRPr lang="el-GR"/>
        </a:p>
      </dgm:t>
    </dgm:pt>
    <dgm:pt modelId="{F2EA0891-0598-4A6B-82BF-0B0285888769}" type="sibTrans" cxnId="{4412F941-CDBC-4C0C-BA70-C98FC61AA31D}">
      <dgm:prSet/>
      <dgm:spPr/>
      <dgm:t>
        <a:bodyPr/>
        <a:lstStyle/>
        <a:p>
          <a:endParaRPr lang="el-GR"/>
        </a:p>
      </dgm:t>
    </dgm:pt>
    <dgm:pt modelId="{4AB1F956-EB4D-4923-A2BF-32DC97CABC97}">
      <dgm:prSet custT="1"/>
      <dgm:spPr/>
      <dgm:t>
        <a:bodyPr/>
        <a:lstStyle/>
        <a:p>
          <a:pPr algn="ctr"/>
          <a:r>
            <a:rPr lang="el-GR" sz="1900" dirty="0" smtClean="0"/>
            <a:t>Όριο</a:t>
          </a:r>
          <a:r>
            <a:rPr lang="en-US" sz="1900" dirty="0" smtClean="0"/>
            <a:t>  </a:t>
          </a:r>
        </a:p>
        <a:p>
          <a:pPr algn="ctr"/>
          <a:r>
            <a:rPr lang="en-US" sz="1400" dirty="0" smtClean="0"/>
            <a:t>Min</a:t>
          </a:r>
          <a:r>
            <a:rPr lang="en-US" sz="1900" dirty="0" smtClean="0"/>
            <a:t> </a:t>
          </a:r>
          <a:r>
            <a:rPr lang="en-US" sz="2000" dirty="0" smtClean="0"/>
            <a:t>8</a:t>
          </a:r>
          <a:r>
            <a:rPr lang="el-GR" sz="2000" dirty="0" smtClean="0"/>
            <a:t>,6</a:t>
          </a:r>
          <a:r>
            <a:rPr lang="en-US" sz="2000" dirty="0" smtClean="0"/>
            <a:t>%</a:t>
          </a:r>
          <a:endParaRPr lang="el-GR" sz="2000" dirty="0"/>
        </a:p>
      </dgm:t>
    </dgm:pt>
    <dgm:pt modelId="{2BBE3D97-2C7F-4589-849F-E9B7F2EF2EB9}" type="parTrans" cxnId="{90C1BD36-85AD-43CB-A403-A17A8DE8098F}">
      <dgm:prSet/>
      <dgm:spPr/>
      <dgm:t>
        <a:bodyPr/>
        <a:lstStyle/>
        <a:p>
          <a:endParaRPr lang="el-GR"/>
        </a:p>
      </dgm:t>
    </dgm:pt>
    <dgm:pt modelId="{DC8CC81D-D8C7-4236-BA97-6D7B6DAEC5A8}" type="sibTrans" cxnId="{90C1BD36-85AD-43CB-A403-A17A8DE8098F}">
      <dgm:prSet/>
      <dgm:spPr/>
      <dgm:t>
        <a:bodyPr/>
        <a:lstStyle/>
        <a:p>
          <a:endParaRPr lang="el-GR"/>
        </a:p>
      </dgm:t>
    </dgm:pt>
    <dgm:pt modelId="{F30DE50A-7391-466F-87EB-6F4ACA196B9D}" type="pres">
      <dgm:prSet presAssocID="{C1965DED-F608-4EAD-B2CD-3C5D529CEC71}" presName="list" presStyleCnt="0">
        <dgm:presLayoutVars>
          <dgm:dir/>
          <dgm:animLvl val="lvl"/>
        </dgm:presLayoutVars>
      </dgm:prSet>
      <dgm:spPr/>
      <dgm:t>
        <a:bodyPr/>
        <a:lstStyle/>
        <a:p>
          <a:endParaRPr lang="el-GR"/>
        </a:p>
      </dgm:t>
    </dgm:pt>
    <dgm:pt modelId="{07B7F517-9279-4345-B422-D927F1825EB0}" type="pres">
      <dgm:prSet presAssocID="{2672F5ED-E90C-455C-B385-6ACADF585F6C}" presName="posSpace" presStyleCnt="0"/>
      <dgm:spPr/>
    </dgm:pt>
    <dgm:pt modelId="{2C86FE96-5497-4D2E-893D-5C921066B33A}" type="pres">
      <dgm:prSet presAssocID="{2672F5ED-E90C-455C-B385-6ACADF585F6C}" presName="vertFlow" presStyleCnt="0"/>
      <dgm:spPr/>
    </dgm:pt>
    <dgm:pt modelId="{24FCB5AD-FE82-4CD8-A178-90F936B287CB}" type="pres">
      <dgm:prSet presAssocID="{2672F5ED-E90C-455C-B385-6ACADF585F6C}" presName="topSpace" presStyleCnt="0"/>
      <dgm:spPr/>
    </dgm:pt>
    <dgm:pt modelId="{6300EA7C-0E61-45FE-991F-D78F49FBFC47}" type="pres">
      <dgm:prSet presAssocID="{2672F5ED-E90C-455C-B385-6ACADF585F6C}" presName="firstComp" presStyleCnt="0"/>
      <dgm:spPr/>
    </dgm:pt>
    <dgm:pt modelId="{158D9595-9FD6-4A90-98B0-23BA1A0F51B4}" type="pres">
      <dgm:prSet presAssocID="{2672F5ED-E90C-455C-B385-6ACADF585F6C}" presName="firstChild" presStyleLbl="bgAccFollowNode1" presStyleIdx="0" presStyleCnt="8"/>
      <dgm:spPr/>
      <dgm:t>
        <a:bodyPr/>
        <a:lstStyle/>
        <a:p>
          <a:endParaRPr lang="el-GR"/>
        </a:p>
      </dgm:t>
    </dgm:pt>
    <dgm:pt modelId="{6689F6F0-E24D-4DF5-B89D-A7CD7DBE3777}" type="pres">
      <dgm:prSet presAssocID="{2672F5ED-E90C-455C-B385-6ACADF585F6C}" presName="firstChildTx" presStyleLbl="bgAccFollowNode1" presStyleIdx="0" presStyleCnt="8">
        <dgm:presLayoutVars>
          <dgm:bulletEnabled val="1"/>
        </dgm:presLayoutVars>
      </dgm:prSet>
      <dgm:spPr/>
      <dgm:t>
        <a:bodyPr/>
        <a:lstStyle/>
        <a:p>
          <a:endParaRPr lang="el-GR"/>
        </a:p>
      </dgm:t>
    </dgm:pt>
    <dgm:pt modelId="{2E6039E3-350D-4CCB-94DB-D46E66F5DBA9}" type="pres">
      <dgm:prSet presAssocID="{BA62B0E6-57A0-4E80-8EDB-5636060ECEB1}" presName="comp" presStyleCnt="0"/>
      <dgm:spPr/>
    </dgm:pt>
    <dgm:pt modelId="{341547F4-E4C1-482E-9D66-05E0D74BB11E}" type="pres">
      <dgm:prSet presAssocID="{BA62B0E6-57A0-4E80-8EDB-5636060ECEB1}" presName="child" presStyleLbl="bgAccFollowNode1" presStyleIdx="1" presStyleCnt="8"/>
      <dgm:spPr/>
      <dgm:t>
        <a:bodyPr/>
        <a:lstStyle/>
        <a:p>
          <a:endParaRPr lang="el-GR"/>
        </a:p>
      </dgm:t>
    </dgm:pt>
    <dgm:pt modelId="{D0CCC0A4-8C52-40A4-A7B6-00346A6249D5}" type="pres">
      <dgm:prSet presAssocID="{BA62B0E6-57A0-4E80-8EDB-5636060ECEB1}" presName="childTx" presStyleLbl="bgAccFollowNode1" presStyleIdx="1" presStyleCnt="8">
        <dgm:presLayoutVars>
          <dgm:bulletEnabled val="1"/>
        </dgm:presLayoutVars>
      </dgm:prSet>
      <dgm:spPr/>
      <dgm:t>
        <a:bodyPr/>
        <a:lstStyle/>
        <a:p>
          <a:endParaRPr lang="el-GR"/>
        </a:p>
      </dgm:t>
    </dgm:pt>
    <dgm:pt modelId="{33901F13-5518-4FE0-8A6F-45505D68F67C}" type="pres">
      <dgm:prSet presAssocID="{2672F5ED-E90C-455C-B385-6ACADF585F6C}" presName="negSpace" presStyleCnt="0"/>
      <dgm:spPr/>
    </dgm:pt>
    <dgm:pt modelId="{E88B4456-BD53-42A2-8A6B-51CC03EB87D3}" type="pres">
      <dgm:prSet presAssocID="{2672F5ED-E90C-455C-B385-6ACADF585F6C}" presName="circle" presStyleLbl="node1" presStyleIdx="0" presStyleCnt="4"/>
      <dgm:spPr/>
      <dgm:t>
        <a:bodyPr/>
        <a:lstStyle/>
        <a:p>
          <a:endParaRPr lang="el-GR"/>
        </a:p>
      </dgm:t>
    </dgm:pt>
    <dgm:pt modelId="{D82B0256-3D37-4D34-8EA3-033E19460229}" type="pres">
      <dgm:prSet presAssocID="{A45E662F-78E7-41BC-B8CF-1B4385B2DD23}" presName="transSpace" presStyleCnt="0"/>
      <dgm:spPr/>
    </dgm:pt>
    <dgm:pt modelId="{DD4131B7-AB8E-4A38-B390-174BCC1EC8FB}" type="pres">
      <dgm:prSet presAssocID="{8F0709A8-C8E7-4A13-A37A-DB0A806BD94E}" presName="posSpace" presStyleCnt="0"/>
      <dgm:spPr/>
    </dgm:pt>
    <dgm:pt modelId="{3585F0CF-2FE0-4525-95B7-B1B67293D6C6}" type="pres">
      <dgm:prSet presAssocID="{8F0709A8-C8E7-4A13-A37A-DB0A806BD94E}" presName="vertFlow" presStyleCnt="0"/>
      <dgm:spPr/>
    </dgm:pt>
    <dgm:pt modelId="{17BFE816-FBD0-4D84-A886-6955893773D6}" type="pres">
      <dgm:prSet presAssocID="{8F0709A8-C8E7-4A13-A37A-DB0A806BD94E}" presName="topSpace" presStyleCnt="0"/>
      <dgm:spPr/>
    </dgm:pt>
    <dgm:pt modelId="{B5A5AFD8-154D-4C90-9627-91FDE68208EF}" type="pres">
      <dgm:prSet presAssocID="{8F0709A8-C8E7-4A13-A37A-DB0A806BD94E}" presName="firstComp" presStyleCnt="0"/>
      <dgm:spPr/>
    </dgm:pt>
    <dgm:pt modelId="{3CEC05BE-DFFF-41C0-9BC3-512004DE6D20}" type="pres">
      <dgm:prSet presAssocID="{8F0709A8-C8E7-4A13-A37A-DB0A806BD94E}" presName="firstChild" presStyleLbl="bgAccFollowNode1" presStyleIdx="2" presStyleCnt="8"/>
      <dgm:spPr/>
      <dgm:t>
        <a:bodyPr/>
        <a:lstStyle/>
        <a:p>
          <a:endParaRPr lang="el-GR"/>
        </a:p>
      </dgm:t>
    </dgm:pt>
    <dgm:pt modelId="{5C15B5AE-0516-4F0F-AE63-47F763EFF552}" type="pres">
      <dgm:prSet presAssocID="{8F0709A8-C8E7-4A13-A37A-DB0A806BD94E}" presName="firstChildTx" presStyleLbl="bgAccFollowNode1" presStyleIdx="2" presStyleCnt="8">
        <dgm:presLayoutVars>
          <dgm:bulletEnabled val="1"/>
        </dgm:presLayoutVars>
      </dgm:prSet>
      <dgm:spPr/>
      <dgm:t>
        <a:bodyPr/>
        <a:lstStyle/>
        <a:p>
          <a:endParaRPr lang="el-GR"/>
        </a:p>
      </dgm:t>
    </dgm:pt>
    <dgm:pt modelId="{D03CB7F2-41AB-48E0-8300-5B2D14BDC65F}" type="pres">
      <dgm:prSet presAssocID="{8E9D8E93-3DC1-4813-8307-CD9931885F62}" presName="comp" presStyleCnt="0"/>
      <dgm:spPr/>
    </dgm:pt>
    <dgm:pt modelId="{9B6C00E1-9825-453F-95B8-7D73A5CDCF73}" type="pres">
      <dgm:prSet presAssocID="{8E9D8E93-3DC1-4813-8307-CD9931885F62}" presName="child" presStyleLbl="bgAccFollowNode1" presStyleIdx="3" presStyleCnt="8"/>
      <dgm:spPr/>
      <dgm:t>
        <a:bodyPr/>
        <a:lstStyle/>
        <a:p>
          <a:endParaRPr lang="el-GR"/>
        </a:p>
      </dgm:t>
    </dgm:pt>
    <dgm:pt modelId="{835C02E4-B016-41EC-863D-23D91EF44B91}" type="pres">
      <dgm:prSet presAssocID="{8E9D8E93-3DC1-4813-8307-CD9931885F62}" presName="childTx" presStyleLbl="bgAccFollowNode1" presStyleIdx="3" presStyleCnt="8">
        <dgm:presLayoutVars>
          <dgm:bulletEnabled val="1"/>
        </dgm:presLayoutVars>
      </dgm:prSet>
      <dgm:spPr/>
      <dgm:t>
        <a:bodyPr/>
        <a:lstStyle/>
        <a:p>
          <a:endParaRPr lang="el-GR"/>
        </a:p>
      </dgm:t>
    </dgm:pt>
    <dgm:pt modelId="{4E300AA3-470B-4825-ABA8-45192F4C7B74}" type="pres">
      <dgm:prSet presAssocID="{8F0709A8-C8E7-4A13-A37A-DB0A806BD94E}" presName="negSpace" presStyleCnt="0"/>
      <dgm:spPr/>
    </dgm:pt>
    <dgm:pt modelId="{4FF0459E-A517-4A7A-B473-4817AFCF59B4}" type="pres">
      <dgm:prSet presAssocID="{8F0709A8-C8E7-4A13-A37A-DB0A806BD94E}" presName="circle" presStyleLbl="node1" presStyleIdx="1" presStyleCnt="4"/>
      <dgm:spPr/>
      <dgm:t>
        <a:bodyPr/>
        <a:lstStyle/>
        <a:p>
          <a:endParaRPr lang="el-GR"/>
        </a:p>
      </dgm:t>
    </dgm:pt>
    <dgm:pt modelId="{65DFB0E8-4EF8-47D1-9AB7-85004BDFCCFA}" type="pres">
      <dgm:prSet presAssocID="{F3343131-327C-438C-AB51-81FA57ADE172}" presName="transSpace" presStyleCnt="0"/>
      <dgm:spPr/>
    </dgm:pt>
    <dgm:pt modelId="{17F21A56-C03C-4C04-913C-D47E9BE4BBE5}" type="pres">
      <dgm:prSet presAssocID="{26C94B7E-2829-4EC7-AD2E-C6572EBCAFBA}" presName="posSpace" presStyleCnt="0"/>
      <dgm:spPr/>
    </dgm:pt>
    <dgm:pt modelId="{3671A8B5-EF20-49D4-9B80-0E95F0931B51}" type="pres">
      <dgm:prSet presAssocID="{26C94B7E-2829-4EC7-AD2E-C6572EBCAFBA}" presName="vertFlow" presStyleCnt="0"/>
      <dgm:spPr/>
    </dgm:pt>
    <dgm:pt modelId="{57E2FAAA-E117-47F9-8AA9-BC293E38888D}" type="pres">
      <dgm:prSet presAssocID="{26C94B7E-2829-4EC7-AD2E-C6572EBCAFBA}" presName="topSpace" presStyleCnt="0"/>
      <dgm:spPr/>
    </dgm:pt>
    <dgm:pt modelId="{401BDD93-92AD-4B1D-86B8-70F0F29192FC}" type="pres">
      <dgm:prSet presAssocID="{26C94B7E-2829-4EC7-AD2E-C6572EBCAFBA}" presName="firstComp" presStyleCnt="0"/>
      <dgm:spPr/>
    </dgm:pt>
    <dgm:pt modelId="{6A32A413-1021-4C12-83D7-24D6C10DADD0}" type="pres">
      <dgm:prSet presAssocID="{26C94B7E-2829-4EC7-AD2E-C6572EBCAFBA}" presName="firstChild" presStyleLbl="bgAccFollowNode1" presStyleIdx="4" presStyleCnt="8"/>
      <dgm:spPr/>
      <dgm:t>
        <a:bodyPr/>
        <a:lstStyle/>
        <a:p>
          <a:endParaRPr lang="el-GR"/>
        </a:p>
      </dgm:t>
    </dgm:pt>
    <dgm:pt modelId="{191BFA1B-E130-4317-8A5B-A76292A1A5D4}" type="pres">
      <dgm:prSet presAssocID="{26C94B7E-2829-4EC7-AD2E-C6572EBCAFBA}" presName="firstChildTx" presStyleLbl="bgAccFollowNode1" presStyleIdx="4" presStyleCnt="8">
        <dgm:presLayoutVars>
          <dgm:bulletEnabled val="1"/>
        </dgm:presLayoutVars>
      </dgm:prSet>
      <dgm:spPr/>
      <dgm:t>
        <a:bodyPr/>
        <a:lstStyle/>
        <a:p>
          <a:endParaRPr lang="el-GR"/>
        </a:p>
      </dgm:t>
    </dgm:pt>
    <dgm:pt modelId="{E869B8B5-D5DB-4BEB-8B4B-D76EA9314ADF}" type="pres">
      <dgm:prSet presAssocID="{BC60252A-E9AC-4C67-9F22-2A8D4D6EC5F9}" presName="comp" presStyleCnt="0"/>
      <dgm:spPr/>
    </dgm:pt>
    <dgm:pt modelId="{E718B775-BA79-45B0-B6A1-3D69441C5893}" type="pres">
      <dgm:prSet presAssocID="{BC60252A-E9AC-4C67-9F22-2A8D4D6EC5F9}" presName="child" presStyleLbl="bgAccFollowNode1" presStyleIdx="5" presStyleCnt="8"/>
      <dgm:spPr/>
      <dgm:t>
        <a:bodyPr/>
        <a:lstStyle/>
        <a:p>
          <a:endParaRPr lang="el-GR"/>
        </a:p>
      </dgm:t>
    </dgm:pt>
    <dgm:pt modelId="{10A9CF08-D073-4713-BB33-7993EAA0D578}" type="pres">
      <dgm:prSet presAssocID="{BC60252A-E9AC-4C67-9F22-2A8D4D6EC5F9}" presName="childTx" presStyleLbl="bgAccFollowNode1" presStyleIdx="5" presStyleCnt="8">
        <dgm:presLayoutVars>
          <dgm:bulletEnabled val="1"/>
        </dgm:presLayoutVars>
      </dgm:prSet>
      <dgm:spPr/>
      <dgm:t>
        <a:bodyPr/>
        <a:lstStyle/>
        <a:p>
          <a:endParaRPr lang="el-GR"/>
        </a:p>
      </dgm:t>
    </dgm:pt>
    <dgm:pt modelId="{ED6891D4-CA02-4571-928E-A4D22D2C9115}" type="pres">
      <dgm:prSet presAssocID="{26C94B7E-2829-4EC7-AD2E-C6572EBCAFBA}" presName="negSpace" presStyleCnt="0"/>
      <dgm:spPr/>
    </dgm:pt>
    <dgm:pt modelId="{112BFF66-0DB3-4D5A-BCFD-DDA0D9E0117E}" type="pres">
      <dgm:prSet presAssocID="{26C94B7E-2829-4EC7-AD2E-C6572EBCAFBA}" presName="circle" presStyleLbl="node1" presStyleIdx="2" presStyleCnt="4"/>
      <dgm:spPr/>
      <dgm:t>
        <a:bodyPr/>
        <a:lstStyle/>
        <a:p>
          <a:endParaRPr lang="el-GR"/>
        </a:p>
      </dgm:t>
    </dgm:pt>
    <dgm:pt modelId="{5A740931-83D8-4967-AD34-2E26717BAD42}" type="pres">
      <dgm:prSet presAssocID="{E18841F1-0994-4DFA-85C4-F4AFA6832128}" presName="transSpace" presStyleCnt="0"/>
      <dgm:spPr/>
    </dgm:pt>
    <dgm:pt modelId="{76DCED74-1477-4389-A253-B7A863C511AF}" type="pres">
      <dgm:prSet presAssocID="{7A8BEE2F-696A-43A0-9F75-4FEF3865F4A6}" presName="posSpace" presStyleCnt="0"/>
      <dgm:spPr/>
    </dgm:pt>
    <dgm:pt modelId="{FA8A8536-833D-486D-A0C5-E65A85E4AA3F}" type="pres">
      <dgm:prSet presAssocID="{7A8BEE2F-696A-43A0-9F75-4FEF3865F4A6}" presName="vertFlow" presStyleCnt="0"/>
      <dgm:spPr/>
    </dgm:pt>
    <dgm:pt modelId="{D815E6EB-E7EB-496B-A5DC-C6476B46F7D1}" type="pres">
      <dgm:prSet presAssocID="{7A8BEE2F-696A-43A0-9F75-4FEF3865F4A6}" presName="topSpace" presStyleCnt="0"/>
      <dgm:spPr/>
    </dgm:pt>
    <dgm:pt modelId="{E6D102F5-CC73-4FF3-875F-70EDE3FC9168}" type="pres">
      <dgm:prSet presAssocID="{7A8BEE2F-696A-43A0-9F75-4FEF3865F4A6}" presName="firstComp" presStyleCnt="0"/>
      <dgm:spPr/>
    </dgm:pt>
    <dgm:pt modelId="{D87A39D2-E707-4191-AA2E-7B658CE4C28A}" type="pres">
      <dgm:prSet presAssocID="{7A8BEE2F-696A-43A0-9F75-4FEF3865F4A6}" presName="firstChild" presStyleLbl="bgAccFollowNode1" presStyleIdx="6" presStyleCnt="8"/>
      <dgm:spPr/>
      <dgm:t>
        <a:bodyPr/>
        <a:lstStyle/>
        <a:p>
          <a:endParaRPr lang="el-GR"/>
        </a:p>
      </dgm:t>
    </dgm:pt>
    <dgm:pt modelId="{E4EA5F4B-0F4A-471A-B2CB-57DA31DCA77A}" type="pres">
      <dgm:prSet presAssocID="{7A8BEE2F-696A-43A0-9F75-4FEF3865F4A6}" presName="firstChildTx" presStyleLbl="bgAccFollowNode1" presStyleIdx="6" presStyleCnt="8">
        <dgm:presLayoutVars>
          <dgm:bulletEnabled val="1"/>
        </dgm:presLayoutVars>
      </dgm:prSet>
      <dgm:spPr/>
      <dgm:t>
        <a:bodyPr/>
        <a:lstStyle/>
        <a:p>
          <a:endParaRPr lang="el-GR"/>
        </a:p>
      </dgm:t>
    </dgm:pt>
    <dgm:pt modelId="{5A4C9D16-D3C0-4FF2-8DBE-3BFEE16D1AEB}" type="pres">
      <dgm:prSet presAssocID="{4AB1F956-EB4D-4923-A2BF-32DC97CABC97}" presName="comp" presStyleCnt="0"/>
      <dgm:spPr/>
    </dgm:pt>
    <dgm:pt modelId="{750AA670-3474-4FFF-B4C8-88197D2CDC92}" type="pres">
      <dgm:prSet presAssocID="{4AB1F956-EB4D-4923-A2BF-32DC97CABC97}" presName="child" presStyleLbl="bgAccFollowNode1" presStyleIdx="7" presStyleCnt="8"/>
      <dgm:spPr/>
      <dgm:t>
        <a:bodyPr/>
        <a:lstStyle/>
        <a:p>
          <a:endParaRPr lang="el-GR"/>
        </a:p>
      </dgm:t>
    </dgm:pt>
    <dgm:pt modelId="{FBE63A2D-8352-4FD8-A710-959F92FCC056}" type="pres">
      <dgm:prSet presAssocID="{4AB1F956-EB4D-4923-A2BF-32DC97CABC97}" presName="childTx" presStyleLbl="bgAccFollowNode1" presStyleIdx="7" presStyleCnt="8">
        <dgm:presLayoutVars>
          <dgm:bulletEnabled val="1"/>
        </dgm:presLayoutVars>
      </dgm:prSet>
      <dgm:spPr/>
      <dgm:t>
        <a:bodyPr/>
        <a:lstStyle/>
        <a:p>
          <a:endParaRPr lang="el-GR"/>
        </a:p>
      </dgm:t>
    </dgm:pt>
    <dgm:pt modelId="{3FACC143-1747-4288-BD8C-C604262A7A16}" type="pres">
      <dgm:prSet presAssocID="{7A8BEE2F-696A-43A0-9F75-4FEF3865F4A6}" presName="negSpace" presStyleCnt="0"/>
      <dgm:spPr/>
    </dgm:pt>
    <dgm:pt modelId="{3F454642-05C5-4FD8-8CF7-2A9C301F10E9}" type="pres">
      <dgm:prSet presAssocID="{7A8BEE2F-696A-43A0-9F75-4FEF3865F4A6}" presName="circle" presStyleLbl="node1" presStyleIdx="3" presStyleCnt="4"/>
      <dgm:spPr/>
      <dgm:t>
        <a:bodyPr/>
        <a:lstStyle/>
        <a:p>
          <a:endParaRPr lang="el-GR"/>
        </a:p>
      </dgm:t>
    </dgm:pt>
  </dgm:ptLst>
  <dgm:cxnLst>
    <dgm:cxn modelId="{EDDABC37-F0F3-4839-9DBB-95FA840AFA22}" type="presOf" srcId="{B3A2CE22-96B8-468C-A829-F3CB39317537}" destId="{E4EA5F4B-0F4A-471A-B2CB-57DA31DCA77A}" srcOrd="1" destOrd="0" presId="urn:microsoft.com/office/officeart/2005/8/layout/hList9"/>
    <dgm:cxn modelId="{8E747A40-1EEC-4E96-9637-34D9CE2C2E40}" type="presOf" srcId="{8F0709A8-C8E7-4A13-A37A-DB0A806BD94E}" destId="{4FF0459E-A517-4A7A-B473-4817AFCF59B4}" srcOrd="0" destOrd="0" presId="urn:microsoft.com/office/officeart/2005/8/layout/hList9"/>
    <dgm:cxn modelId="{7953EA2C-B081-4072-A5EB-51AB5936272A}" type="presOf" srcId="{AFA2F538-6863-49DF-9857-F7E067CE55CA}" destId="{6A32A413-1021-4C12-83D7-24D6C10DADD0}" srcOrd="0" destOrd="0" presId="urn:microsoft.com/office/officeart/2005/8/layout/hList9"/>
    <dgm:cxn modelId="{8429EF95-12EE-4559-B1E5-D0F936561EE9}" type="presOf" srcId="{22927E8B-CF69-4B20-98D6-E853667446C0}" destId="{5C15B5AE-0516-4F0F-AE63-47F763EFF552}" srcOrd="1" destOrd="0" presId="urn:microsoft.com/office/officeart/2005/8/layout/hList9"/>
    <dgm:cxn modelId="{8D1AE2D3-B0EF-4F98-A611-D50DEF2D36D6}" srcId="{C1965DED-F608-4EAD-B2CD-3C5D529CEC71}" destId="{26C94B7E-2829-4EC7-AD2E-C6572EBCAFBA}" srcOrd="2" destOrd="0" parTransId="{3B3135BC-4724-43C2-B86D-0F024860A811}" sibTransId="{E18841F1-0994-4DFA-85C4-F4AFA6832128}"/>
    <dgm:cxn modelId="{ED15D975-A378-4434-B6A7-01DE9D3C13BF}" type="presOf" srcId="{C1965DED-F608-4EAD-B2CD-3C5D529CEC71}" destId="{F30DE50A-7391-466F-87EB-6F4ACA196B9D}" srcOrd="0" destOrd="0" presId="urn:microsoft.com/office/officeart/2005/8/layout/hList9"/>
    <dgm:cxn modelId="{4E3656F7-9650-45A6-BB7D-B4EEBC83232D}" type="presOf" srcId="{4AB1F956-EB4D-4923-A2BF-32DC97CABC97}" destId="{750AA670-3474-4FFF-B4C8-88197D2CDC92}" srcOrd="0" destOrd="0" presId="urn:microsoft.com/office/officeart/2005/8/layout/hList9"/>
    <dgm:cxn modelId="{A22ADED6-3CD9-435D-9800-9047FD6373AF}" type="presOf" srcId="{AFA2F538-6863-49DF-9857-F7E067CE55CA}" destId="{191BFA1B-E130-4317-8A5B-A76292A1A5D4}" srcOrd="1" destOrd="0" presId="urn:microsoft.com/office/officeart/2005/8/layout/hList9"/>
    <dgm:cxn modelId="{FBAE4A9C-D2B0-4F97-83A4-B7B27CB156F5}" srcId="{C1965DED-F608-4EAD-B2CD-3C5D529CEC71}" destId="{2672F5ED-E90C-455C-B385-6ACADF585F6C}" srcOrd="0" destOrd="0" parTransId="{61399BC8-4909-4415-9D1E-1DEEBE96B87C}" sibTransId="{A45E662F-78E7-41BC-B8CF-1B4385B2DD23}"/>
    <dgm:cxn modelId="{F832B531-2419-4046-A6A8-B5D4EF41135C}" type="presOf" srcId="{A3AE0196-0726-4EEC-A621-A718DC7C5E70}" destId="{6689F6F0-E24D-4DF5-B89D-A7CD7DBE3777}" srcOrd="1" destOrd="0" presId="urn:microsoft.com/office/officeart/2005/8/layout/hList9"/>
    <dgm:cxn modelId="{1C44D9D8-BC24-4870-B009-ED79BEC14435}" type="presOf" srcId="{8E9D8E93-3DC1-4813-8307-CD9931885F62}" destId="{9B6C00E1-9825-453F-95B8-7D73A5CDCF73}" srcOrd="0" destOrd="0" presId="urn:microsoft.com/office/officeart/2005/8/layout/hList9"/>
    <dgm:cxn modelId="{626BE0CE-CFE0-40C3-BECD-2C9BD3F7B892}" srcId="{8F0709A8-C8E7-4A13-A37A-DB0A806BD94E}" destId="{8E9D8E93-3DC1-4813-8307-CD9931885F62}" srcOrd="1" destOrd="0" parTransId="{EF941D32-6F58-442E-8AAC-45699258D064}" sibTransId="{2FDCB53F-90A8-4385-B0A0-3EC601703896}"/>
    <dgm:cxn modelId="{A8221C46-40C8-451C-BD45-A89A2FBACE4E}" srcId="{26C94B7E-2829-4EC7-AD2E-C6572EBCAFBA}" destId="{AFA2F538-6863-49DF-9857-F7E067CE55CA}" srcOrd="0" destOrd="0" parTransId="{2A7001E2-B4A6-48F6-A34E-0E06B589B1EA}" sibTransId="{2D30EDC6-D413-46A8-977F-F4F975E6437B}"/>
    <dgm:cxn modelId="{562A68C0-2B32-447D-9B95-964156C779BE}" srcId="{2672F5ED-E90C-455C-B385-6ACADF585F6C}" destId="{BA62B0E6-57A0-4E80-8EDB-5636060ECEB1}" srcOrd="1" destOrd="0" parTransId="{1DD68FC7-8777-4E11-BCBB-291A6DB887B4}" sibTransId="{0CB79DB0-A924-41F9-A337-34B5923FCB1D}"/>
    <dgm:cxn modelId="{CD680069-E447-488E-9C57-36B1A931D8CA}" srcId="{C1965DED-F608-4EAD-B2CD-3C5D529CEC71}" destId="{7A8BEE2F-696A-43A0-9F75-4FEF3865F4A6}" srcOrd="3" destOrd="0" parTransId="{8BBCE5B0-37B9-446B-91BB-8C27DD003363}" sibTransId="{5B3E46CA-D7E8-4658-BD6F-7CBC8D8BDB43}"/>
    <dgm:cxn modelId="{45A86D64-8911-483F-8C4C-138D9A96EA86}" type="presOf" srcId="{A3AE0196-0726-4EEC-A621-A718DC7C5E70}" destId="{158D9595-9FD6-4A90-98B0-23BA1A0F51B4}" srcOrd="0" destOrd="0" presId="urn:microsoft.com/office/officeart/2005/8/layout/hList9"/>
    <dgm:cxn modelId="{E4D50102-0615-4980-8010-DC5CA23F8845}" type="presOf" srcId="{7A8BEE2F-696A-43A0-9F75-4FEF3865F4A6}" destId="{3F454642-05C5-4FD8-8CF7-2A9C301F10E9}" srcOrd="0" destOrd="0" presId="urn:microsoft.com/office/officeart/2005/8/layout/hList9"/>
    <dgm:cxn modelId="{A931C5AD-B0C8-4AD1-9EF2-8360DD23044A}" type="presOf" srcId="{BC60252A-E9AC-4C67-9F22-2A8D4D6EC5F9}" destId="{10A9CF08-D073-4713-BB33-7993EAA0D578}" srcOrd="1" destOrd="0" presId="urn:microsoft.com/office/officeart/2005/8/layout/hList9"/>
    <dgm:cxn modelId="{3BB5A80C-207A-493C-8E53-9152F45607E5}" type="presOf" srcId="{4AB1F956-EB4D-4923-A2BF-32DC97CABC97}" destId="{FBE63A2D-8352-4FD8-A710-959F92FCC056}" srcOrd="1" destOrd="0" presId="urn:microsoft.com/office/officeart/2005/8/layout/hList9"/>
    <dgm:cxn modelId="{4BBDADE9-3BDB-4835-AAD9-DB4A45C71AF7}" type="presOf" srcId="{8E9D8E93-3DC1-4813-8307-CD9931885F62}" destId="{835C02E4-B016-41EC-863D-23D91EF44B91}" srcOrd="1" destOrd="0" presId="urn:microsoft.com/office/officeart/2005/8/layout/hList9"/>
    <dgm:cxn modelId="{2D4766DF-5B9B-4CA2-ADA2-EB57C3E680A6}" srcId="{C1965DED-F608-4EAD-B2CD-3C5D529CEC71}" destId="{8F0709A8-C8E7-4A13-A37A-DB0A806BD94E}" srcOrd="1" destOrd="0" parTransId="{12DA532B-B9C5-4384-B90A-B1182C14D0B1}" sibTransId="{F3343131-327C-438C-AB51-81FA57ADE172}"/>
    <dgm:cxn modelId="{C16FB7E8-0A41-4896-BACA-057EB53F7DF4}" srcId="{8F0709A8-C8E7-4A13-A37A-DB0A806BD94E}" destId="{22927E8B-CF69-4B20-98D6-E853667446C0}" srcOrd="0" destOrd="0" parTransId="{078F2395-D709-482E-8E49-FD10E32ECB17}" sibTransId="{ABD2742C-DF10-4508-9D3E-3E47F6905BB6}"/>
    <dgm:cxn modelId="{73BAD01D-2BF9-4AC3-959B-192A689A986A}" type="presOf" srcId="{B3A2CE22-96B8-468C-A829-F3CB39317537}" destId="{D87A39D2-E707-4191-AA2E-7B658CE4C28A}" srcOrd="0" destOrd="0" presId="urn:microsoft.com/office/officeart/2005/8/layout/hList9"/>
    <dgm:cxn modelId="{2CB0B6A6-5C84-4EAE-A0B2-A68E1746E2DC}" type="presOf" srcId="{22927E8B-CF69-4B20-98D6-E853667446C0}" destId="{3CEC05BE-DFFF-41C0-9BC3-512004DE6D20}" srcOrd="0" destOrd="0" presId="urn:microsoft.com/office/officeart/2005/8/layout/hList9"/>
    <dgm:cxn modelId="{4412F941-CDBC-4C0C-BA70-C98FC61AA31D}" srcId="{26C94B7E-2829-4EC7-AD2E-C6572EBCAFBA}" destId="{BC60252A-E9AC-4C67-9F22-2A8D4D6EC5F9}" srcOrd="1" destOrd="0" parTransId="{091A5E44-0F10-4775-B19A-411683F54BEE}" sibTransId="{F2EA0891-0598-4A6B-82BF-0B0285888769}"/>
    <dgm:cxn modelId="{E873D9BF-D727-4370-9004-06BF7F948BDF}" type="presOf" srcId="{BC60252A-E9AC-4C67-9F22-2A8D4D6EC5F9}" destId="{E718B775-BA79-45B0-B6A1-3D69441C5893}" srcOrd="0" destOrd="0" presId="urn:microsoft.com/office/officeart/2005/8/layout/hList9"/>
    <dgm:cxn modelId="{3D7B54C0-5C93-46A7-A791-B16B9DFFAE03}" type="presOf" srcId="{BA62B0E6-57A0-4E80-8EDB-5636060ECEB1}" destId="{341547F4-E4C1-482E-9D66-05E0D74BB11E}" srcOrd="0" destOrd="0" presId="urn:microsoft.com/office/officeart/2005/8/layout/hList9"/>
    <dgm:cxn modelId="{B1E45EDE-D23B-4001-ADC2-33CA8CE10FA9}" type="presOf" srcId="{2672F5ED-E90C-455C-B385-6ACADF585F6C}" destId="{E88B4456-BD53-42A2-8A6B-51CC03EB87D3}" srcOrd="0" destOrd="0" presId="urn:microsoft.com/office/officeart/2005/8/layout/hList9"/>
    <dgm:cxn modelId="{90C1BD36-85AD-43CB-A403-A17A8DE8098F}" srcId="{7A8BEE2F-696A-43A0-9F75-4FEF3865F4A6}" destId="{4AB1F956-EB4D-4923-A2BF-32DC97CABC97}" srcOrd="1" destOrd="0" parTransId="{2BBE3D97-2C7F-4589-849F-E9B7F2EF2EB9}" sibTransId="{DC8CC81D-D8C7-4236-BA97-6D7B6DAEC5A8}"/>
    <dgm:cxn modelId="{38956F14-F693-49BC-8973-89D463847FDC}" srcId="{7A8BEE2F-696A-43A0-9F75-4FEF3865F4A6}" destId="{B3A2CE22-96B8-468C-A829-F3CB39317537}" srcOrd="0" destOrd="0" parTransId="{72673954-F55F-4B8A-AE8B-2D31C743471B}" sibTransId="{F2239803-D2F4-46AD-BE0C-A15013206C45}"/>
    <dgm:cxn modelId="{F9702FCF-BDF1-4558-A12C-0B7F62957C17}" type="presOf" srcId="{BA62B0E6-57A0-4E80-8EDB-5636060ECEB1}" destId="{D0CCC0A4-8C52-40A4-A7B6-00346A6249D5}" srcOrd="1" destOrd="0" presId="urn:microsoft.com/office/officeart/2005/8/layout/hList9"/>
    <dgm:cxn modelId="{DBC97065-6FEE-4BF4-B026-0753128DC131}" type="presOf" srcId="{26C94B7E-2829-4EC7-AD2E-C6572EBCAFBA}" destId="{112BFF66-0DB3-4D5A-BCFD-DDA0D9E0117E}" srcOrd="0" destOrd="0" presId="urn:microsoft.com/office/officeart/2005/8/layout/hList9"/>
    <dgm:cxn modelId="{772D7A3F-89DB-42EB-96B2-334840167D59}" srcId="{2672F5ED-E90C-455C-B385-6ACADF585F6C}" destId="{A3AE0196-0726-4EEC-A621-A718DC7C5E70}" srcOrd="0" destOrd="0" parTransId="{BAA54638-ADE3-4996-AA59-DD5BF116D044}" sibTransId="{55C2A9DA-8CDE-4F7D-B51A-52879065D368}"/>
    <dgm:cxn modelId="{42F688F1-B4D9-47AA-A9C7-ACA5DE7D4686}" type="presParOf" srcId="{F30DE50A-7391-466F-87EB-6F4ACA196B9D}" destId="{07B7F517-9279-4345-B422-D927F1825EB0}" srcOrd="0" destOrd="0" presId="urn:microsoft.com/office/officeart/2005/8/layout/hList9"/>
    <dgm:cxn modelId="{00993360-D463-4A98-B0CA-0A46CD9A54D4}" type="presParOf" srcId="{F30DE50A-7391-466F-87EB-6F4ACA196B9D}" destId="{2C86FE96-5497-4D2E-893D-5C921066B33A}" srcOrd="1" destOrd="0" presId="urn:microsoft.com/office/officeart/2005/8/layout/hList9"/>
    <dgm:cxn modelId="{1922BE1E-5573-478F-B1C8-1C0A40C8B306}" type="presParOf" srcId="{2C86FE96-5497-4D2E-893D-5C921066B33A}" destId="{24FCB5AD-FE82-4CD8-A178-90F936B287CB}" srcOrd="0" destOrd="0" presId="urn:microsoft.com/office/officeart/2005/8/layout/hList9"/>
    <dgm:cxn modelId="{56398A42-149D-4AB9-B34D-0CDC1C35077D}" type="presParOf" srcId="{2C86FE96-5497-4D2E-893D-5C921066B33A}" destId="{6300EA7C-0E61-45FE-991F-D78F49FBFC47}" srcOrd="1" destOrd="0" presId="urn:microsoft.com/office/officeart/2005/8/layout/hList9"/>
    <dgm:cxn modelId="{190BE392-8967-450F-B510-7D4282522A0D}" type="presParOf" srcId="{6300EA7C-0E61-45FE-991F-D78F49FBFC47}" destId="{158D9595-9FD6-4A90-98B0-23BA1A0F51B4}" srcOrd="0" destOrd="0" presId="urn:microsoft.com/office/officeart/2005/8/layout/hList9"/>
    <dgm:cxn modelId="{E96B9248-2F4B-4A30-AC92-5E6D6B7EDC01}" type="presParOf" srcId="{6300EA7C-0E61-45FE-991F-D78F49FBFC47}" destId="{6689F6F0-E24D-4DF5-B89D-A7CD7DBE3777}" srcOrd="1" destOrd="0" presId="urn:microsoft.com/office/officeart/2005/8/layout/hList9"/>
    <dgm:cxn modelId="{FF8002AD-F8EF-420E-8D3B-7D5776D2F0B1}" type="presParOf" srcId="{2C86FE96-5497-4D2E-893D-5C921066B33A}" destId="{2E6039E3-350D-4CCB-94DB-D46E66F5DBA9}" srcOrd="2" destOrd="0" presId="urn:microsoft.com/office/officeart/2005/8/layout/hList9"/>
    <dgm:cxn modelId="{00E4C4D7-3E9A-4F5F-AF01-CD214AC597FC}" type="presParOf" srcId="{2E6039E3-350D-4CCB-94DB-D46E66F5DBA9}" destId="{341547F4-E4C1-482E-9D66-05E0D74BB11E}" srcOrd="0" destOrd="0" presId="urn:microsoft.com/office/officeart/2005/8/layout/hList9"/>
    <dgm:cxn modelId="{93254D2A-521E-4693-8FB8-0CE2095BBF64}" type="presParOf" srcId="{2E6039E3-350D-4CCB-94DB-D46E66F5DBA9}" destId="{D0CCC0A4-8C52-40A4-A7B6-00346A6249D5}" srcOrd="1" destOrd="0" presId="urn:microsoft.com/office/officeart/2005/8/layout/hList9"/>
    <dgm:cxn modelId="{E5FEADE7-25F9-4C3C-9BE6-652865736379}" type="presParOf" srcId="{F30DE50A-7391-466F-87EB-6F4ACA196B9D}" destId="{33901F13-5518-4FE0-8A6F-45505D68F67C}" srcOrd="2" destOrd="0" presId="urn:microsoft.com/office/officeart/2005/8/layout/hList9"/>
    <dgm:cxn modelId="{0EAD7ECF-FEAB-4609-849B-3704D517CE01}" type="presParOf" srcId="{F30DE50A-7391-466F-87EB-6F4ACA196B9D}" destId="{E88B4456-BD53-42A2-8A6B-51CC03EB87D3}" srcOrd="3" destOrd="0" presId="urn:microsoft.com/office/officeart/2005/8/layout/hList9"/>
    <dgm:cxn modelId="{87012559-92B7-4103-B748-49A064D86E53}" type="presParOf" srcId="{F30DE50A-7391-466F-87EB-6F4ACA196B9D}" destId="{D82B0256-3D37-4D34-8EA3-033E19460229}" srcOrd="4" destOrd="0" presId="urn:microsoft.com/office/officeart/2005/8/layout/hList9"/>
    <dgm:cxn modelId="{73AC731E-5616-4406-90A4-9BE73418F236}" type="presParOf" srcId="{F30DE50A-7391-466F-87EB-6F4ACA196B9D}" destId="{DD4131B7-AB8E-4A38-B390-174BCC1EC8FB}" srcOrd="5" destOrd="0" presId="urn:microsoft.com/office/officeart/2005/8/layout/hList9"/>
    <dgm:cxn modelId="{2F7097B2-CFA8-41AF-B252-C1600CA4A5D3}" type="presParOf" srcId="{F30DE50A-7391-466F-87EB-6F4ACA196B9D}" destId="{3585F0CF-2FE0-4525-95B7-B1B67293D6C6}" srcOrd="6" destOrd="0" presId="urn:microsoft.com/office/officeart/2005/8/layout/hList9"/>
    <dgm:cxn modelId="{2BCBEFE5-AC80-4E1E-BAF0-B2F731D5A503}" type="presParOf" srcId="{3585F0CF-2FE0-4525-95B7-B1B67293D6C6}" destId="{17BFE816-FBD0-4D84-A886-6955893773D6}" srcOrd="0" destOrd="0" presId="urn:microsoft.com/office/officeart/2005/8/layout/hList9"/>
    <dgm:cxn modelId="{319FDEF8-6EB6-4BA6-A5D9-D062B843673B}" type="presParOf" srcId="{3585F0CF-2FE0-4525-95B7-B1B67293D6C6}" destId="{B5A5AFD8-154D-4C90-9627-91FDE68208EF}" srcOrd="1" destOrd="0" presId="urn:microsoft.com/office/officeart/2005/8/layout/hList9"/>
    <dgm:cxn modelId="{AF268E96-000F-4B3E-AE48-52F339026D7F}" type="presParOf" srcId="{B5A5AFD8-154D-4C90-9627-91FDE68208EF}" destId="{3CEC05BE-DFFF-41C0-9BC3-512004DE6D20}" srcOrd="0" destOrd="0" presId="urn:microsoft.com/office/officeart/2005/8/layout/hList9"/>
    <dgm:cxn modelId="{0AC29197-4028-4718-83B6-E72C2F126B35}" type="presParOf" srcId="{B5A5AFD8-154D-4C90-9627-91FDE68208EF}" destId="{5C15B5AE-0516-4F0F-AE63-47F763EFF552}" srcOrd="1" destOrd="0" presId="urn:microsoft.com/office/officeart/2005/8/layout/hList9"/>
    <dgm:cxn modelId="{9F9BA222-E722-4401-9920-CEE34DDB3DB7}" type="presParOf" srcId="{3585F0CF-2FE0-4525-95B7-B1B67293D6C6}" destId="{D03CB7F2-41AB-48E0-8300-5B2D14BDC65F}" srcOrd="2" destOrd="0" presId="urn:microsoft.com/office/officeart/2005/8/layout/hList9"/>
    <dgm:cxn modelId="{4E2D7624-85D0-4A76-AE06-DBB2C44DF3F3}" type="presParOf" srcId="{D03CB7F2-41AB-48E0-8300-5B2D14BDC65F}" destId="{9B6C00E1-9825-453F-95B8-7D73A5CDCF73}" srcOrd="0" destOrd="0" presId="urn:microsoft.com/office/officeart/2005/8/layout/hList9"/>
    <dgm:cxn modelId="{C9E1B51A-1756-427E-A1C2-7E27724433CE}" type="presParOf" srcId="{D03CB7F2-41AB-48E0-8300-5B2D14BDC65F}" destId="{835C02E4-B016-41EC-863D-23D91EF44B91}" srcOrd="1" destOrd="0" presId="urn:microsoft.com/office/officeart/2005/8/layout/hList9"/>
    <dgm:cxn modelId="{0467C67F-9FB5-446B-A904-F779F06C0354}" type="presParOf" srcId="{F30DE50A-7391-466F-87EB-6F4ACA196B9D}" destId="{4E300AA3-470B-4825-ABA8-45192F4C7B74}" srcOrd="7" destOrd="0" presId="urn:microsoft.com/office/officeart/2005/8/layout/hList9"/>
    <dgm:cxn modelId="{6D2863DD-1A01-4731-A0AE-51B3D615CFC0}" type="presParOf" srcId="{F30DE50A-7391-466F-87EB-6F4ACA196B9D}" destId="{4FF0459E-A517-4A7A-B473-4817AFCF59B4}" srcOrd="8" destOrd="0" presId="urn:microsoft.com/office/officeart/2005/8/layout/hList9"/>
    <dgm:cxn modelId="{8AED2F96-CA6F-453B-88CC-EA34390E4B54}" type="presParOf" srcId="{F30DE50A-7391-466F-87EB-6F4ACA196B9D}" destId="{65DFB0E8-4EF8-47D1-9AB7-85004BDFCCFA}" srcOrd="9" destOrd="0" presId="urn:microsoft.com/office/officeart/2005/8/layout/hList9"/>
    <dgm:cxn modelId="{265CAFC4-B012-45E0-BDE6-103039781082}" type="presParOf" srcId="{F30DE50A-7391-466F-87EB-6F4ACA196B9D}" destId="{17F21A56-C03C-4C04-913C-D47E9BE4BBE5}" srcOrd="10" destOrd="0" presId="urn:microsoft.com/office/officeart/2005/8/layout/hList9"/>
    <dgm:cxn modelId="{BF217A1B-A69A-4C89-B786-0D0A9ADD5964}" type="presParOf" srcId="{F30DE50A-7391-466F-87EB-6F4ACA196B9D}" destId="{3671A8B5-EF20-49D4-9B80-0E95F0931B51}" srcOrd="11" destOrd="0" presId="urn:microsoft.com/office/officeart/2005/8/layout/hList9"/>
    <dgm:cxn modelId="{3466DD17-C799-4BD7-B54F-A3E43B5F171D}" type="presParOf" srcId="{3671A8B5-EF20-49D4-9B80-0E95F0931B51}" destId="{57E2FAAA-E117-47F9-8AA9-BC293E38888D}" srcOrd="0" destOrd="0" presId="urn:microsoft.com/office/officeart/2005/8/layout/hList9"/>
    <dgm:cxn modelId="{17D8B749-9AB0-4695-8D53-0BAD8A13E64A}" type="presParOf" srcId="{3671A8B5-EF20-49D4-9B80-0E95F0931B51}" destId="{401BDD93-92AD-4B1D-86B8-70F0F29192FC}" srcOrd="1" destOrd="0" presId="urn:microsoft.com/office/officeart/2005/8/layout/hList9"/>
    <dgm:cxn modelId="{54B237E6-8CA4-4376-A804-011E2F94880B}" type="presParOf" srcId="{401BDD93-92AD-4B1D-86B8-70F0F29192FC}" destId="{6A32A413-1021-4C12-83D7-24D6C10DADD0}" srcOrd="0" destOrd="0" presId="urn:microsoft.com/office/officeart/2005/8/layout/hList9"/>
    <dgm:cxn modelId="{0606AD52-EE02-4566-B827-3859A2158D19}" type="presParOf" srcId="{401BDD93-92AD-4B1D-86B8-70F0F29192FC}" destId="{191BFA1B-E130-4317-8A5B-A76292A1A5D4}" srcOrd="1" destOrd="0" presId="urn:microsoft.com/office/officeart/2005/8/layout/hList9"/>
    <dgm:cxn modelId="{30B1E5CA-C519-41FE-98A5-834FCBC7CE64}" type="presParOf" srcId="{3671A8B5-EF20-49D4-9B80-0E95F0931B51}" destId="{E869B8B5-D5DB-4BEB-8B4B-D76EA9314ADF}" srcOrd="2" destOrd="0" presId="urn:microsoft.com/office/officeart/2005/8/layout/hList9"/>
    <dgm:cxn modelId="{3517D7EF-4E74-4D31-BD86-CC37708F6367}" type="presParOf" srcId="{E869B8B5-D5DB-4BEB-8B4B-D76EA9314ADF}" destId="{E718B775-BA79-45B0-B6A1-3D69441C5893}" srcOrd="0" destOrd="0" presId="urn:microsoft.com/office/officeart/2005/8/layout/hList9"/>
    <dgm:cxn modelId="{6449E170-7D08-4DFA-A388-7D2475744728}" type="presParOf" srcId="{E869B8B5-D5DB-4BEB-8B4B-D76EA9314ADF}" destId="{10A9CF08-D073-4713-BB33-7993EAA0D578}" srcOrd="1" destOrd="0" presId="urn:microsoft.com/office/officeart/2005/8/layout/hList9"/>
    <dgm:cxn modelId="{369A0D67-A28F-480E-B7E2-4D45D447E0A4}" type="presParOf" srcId="{F30DE50A-7391-466F-87EB-6F4ACA196B9D}" destId="{ED6891D4-CA02-4571-928E-A4D22D2C9115}" srcOrd="12" destOrd="0" presId="urn:microsoft.com/office/officeart/2005/8/layout/hList9"/>
    <dgm:cxn modelId="{DF3737E4-CCE8-4EC2-87FE-44963D82684B}" type="presParOf" srcId="{F30DE50A-7391-466F-87EB-6F4ACA196B9D}" destId="{112BFF66-0DB3-4D5A-BCFD-DDA0D9E0117E}" srcOrd="13" destOrd="0" presId="urn:microsoft.com/office/officeart/2005/8/layout/hList9"/>
    <dgm:cxn modelId="{485154DF-3A74-4E21-AFF2-E4F4F3A5F6A8}" type="presParOf" srcId="{F30DE50A-7391-466F-87EB-6F4ACA196B9D}" destId="{5A740931-83D8-4967-AD34-2E26717BAD42}" srcOrd="14" destOrd="0" presId="urn:microsoft.com/office/officeart/2005/8/layout/hList9"/>
    <dgm:cxn modelId="{1A8F2210-88D4-4A48-9D3B-0BA9C3D1B105}" type="presParOf" srcId="{F30DE50A-7391-466F-87EB-6F4ACA196B9D}" destId="{76DCED74-1477-4389-A253-B7A863C511AF}" srcOrd="15" destOrd="0" presId="urn:microsoft.com/office/officeart/2005/8/layout/hList9"/>
    <dgm:cxn modelId="{E59A098D-C51B-4B92-88E0-EB5929F275F8}" type="presParOf" srcId="{F30DE50A-7391-466F-87EB-6F4ACA196B9D}" destId="{FA8A8536-833D-486D-A0C5-E65A85E4AA3F}" srcOrd="16" destOrd="0" presId="urn:microsoft.com/office/officeart/2005/8/layout/hList9"/>
    <dgm:cxn modelId="{D9CAD156-AE17-4740-A435-9DDA3A526524}" type="presParOf" srcId="{FA8A8536-833D-486D-A0C5-E65A85E4AA3F}" destId="{D815E6EB-E7EB-496B-A5DC-C6476B46F7D1}" srcOrd="0" destOrd="0" presId="urn:microsoft.com/office/officeart/2005/8/layout/hList9"/>
    <dgm:cxn modelId="{0534A470-1EDB-43F8-83C4-E03B94644FDA}" type="presParOf" srcId="{FA8A8536-833D-486D-A0C5-E65A85E4AA3F}" destId="{E6D102F5-CC73-4FF3-875F-70EDE3FC9168}" srcOrd="1" destOrd="0" presId="urn:microsoft.com/office/officeart/2005/8/layout/hList9"/>
    <dgm:cxn modelId="{999F339C-E77E-40CC-9F22-A50F4274BED9}" type="presParOf" srcId="{E6D102F5-CC73-4FF3-875F-70EDE3FC9168}" destId="{D87A39D2-E707-4191-AA2E-7B658CE4C28A}" srcOrd="0" destOrd="0" presId="urn:microsoft.com/office/officeart/2005/8/layout/hList9"/>
    <dgm:cxn modelId="{F4B8285A-9432-45C4-8DE2-841948D3A2EC}" type="presParOf" srcId="{E6D102F5-CC73-4FF3-875F-70EDE3FC9168}" destId="{E4EA5F4B-0F4A-471A-B2CB-57DA31DCA77A}" srcOrd="1" destOrd="0" presId="urn:microsoft.com/office/officeart/2005/8/layout/hList9"/>
    <dgm:cxn modelId="{8CA8EAFD-0640-4F2D-9F69-7F7B8735F636}" type="presParOf" srcId="{FA8A8536-833D-486D-A0C5-E65A85E4AA3F}" destId="{5A4C9D16-D3C0-4FF2-8DBE-3BFEE16D1AEB}" srcOrd="2" destOrd="0" presId="urn:microsoft.com/office/officeart/2005/8/layout/hList9"/>
    <dgm:cxn modelId="{7D939AED-55BB-4D9D-95CE-9A76DF1AA050}" type="presParOf" srcId="{5A4C9D16-D3C0-4FF2-8DBE-3BFEE16D1AEB}" destId="{750AA670-3474-4FFF-B4C8-88197D2CDC92}" srcOrd="0" destOrd="0" presId="urn:microsoft.com/office/officeart/2005/8/layout/hList9"/>
    <dgm:cxn modelId="{7A1543F8-E764-4DC9-A7A6-31F8EC3CB99B}" type="presParOf" srcId="{5A4C9D16-D3C0-4FF2-8DBE-3BFEE16D1AEB}" destId="{FBE63A2D-8352-4FD8-A710-959F92FCC056}" srcOrd="1" destOrd="0" presId="urn:microsoft.com/office/officeart/2005/8/layout/hList9"/>
    <dgm:cxn modelId="{3D702EAB-C74E-413C-A429-6346866FCE48}" type="presParOf" srcId="{F30DE50A-7391-466F-87EB-6F4ACA196B9D}" destId="{3FACC143-1747-4288-BD8C-C604262A7A16}" srcOrd="17" destOrd="0" presId="urn:microsoft.com/office/officeart/2005/8/layout/hList9"/>
    <dgm:cxn modelId="{60488414-7D9A-4C06-98CE-AF45F0E4E1DC}" type="presParOf" srcId="{F30DE50A-7391-466F-87EB-6F4ACA196B9D}" destId="{3F454642-05C5-4FD8-8CF7-2A9C301F10E9}"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852F9-E8E3-4443-A828-49E26632DE16}">
      <dsp:nvSpPr>
        <dsp:cNvPr id="0" name=""/>
        <dsp:cNvSpPr/>
      </dsp:nvSpPr>
      <dsp:spPr>
        <a:xfrm rot="5400000">
          <a:off x="-457954" y="461448"/>
          <a:ext cx="3053026" cy="21371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l-GR" sz="4000" kern="1200" dirty="0" smtClean="0"/>
            <a:t>Όραμα</a:t>
          </a:r>
          <a:endParaRPr lang="el-GR" sz="4000" kern="1200" dirty="0"/>
        </a:p>
      </dsp:txBody>
      <dsp:txXfrm rot="-5400000">
        <a:off x="0" y="1072053"/>
        <a:ext cx="2137118" cy="915908"/>
      </dsp:txXfrm>
    </dsp:sp>
    <dsp:sp modelId="{2F266D8B-4BAE-47CD-B9F6-2278673DCD22}">
      <dsp:nvSpPr>
        <dsp:cNvPr id="0" name=""/>
        <dsp:cNvSpPr/>
      </dsp:nvSpPr>
      <dsp:spPr>
        <a:xfrm rot="5400000">
          <a:off x="4000761" y="-1860148"/>
          <a:ext cx="1984467" cy="57117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smtClean="0"/>
            <a:t>Όραμά μας, είναι η ανάπτυξη μιας ισχυρής περιφερειακής και προοπτικά εθνικής Συνεταιριστικής Τράπεζας, που θα έχει στο κέντρο της δράσης της το συνεταίρο – πελάτη που δραστηριοποιείται ή κατάγεται από την Περιφέρεια Θεσσαλίας και θα διαθέτει ως Οργανισμός, αναπτυξιακή δυναμική, σύγχρονη λειτουργία, φιλική εξυπηρέτηση και υψηλή αποδοτικότητα. </a:t>
          </a:r>
          <a:endParaRPr lang="el-GR" sz="1700" kern="1200" dirty="0"/>
        </a:p>
      </dsp:txBody>
      <dsp:txXfrm rot="-5400000">
        <a:off x="2137118" y="100369"/>
        <a:ext cx="5614879" cy="1790719"/>
      </dsp:txXfrm>
    </dsp:sp>
    <dsp:sp modelId="{3CB5177A-6AED-46EB-87FF-74284C4B7B3F}">
      <dsp:nvSpPr>
        <dsp:cNvPr id="0" name=""/>
        <dsp:cNvSpPr/>
      </dsp:nvSpPr>
      <dsp:spPr>
        <a:xfrm rot="5400000">
          <a:off x="-457954" y="3234080"/>
          <a:ext cx="3053026" cy="21371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l-GR" sz="4000" kern="1200" dirty="0" smtClean="0"/>
            <a:t>Αποστολή</a:t>
          </a:r>
          <a:endParaRPr lang="el-GR" sz="4000" kern="1200" dirty="0"/>
        </a:p>
      </dsp:txBody>
      <dsp:txXfrm rot="-5400000">
        <a:off x="0" y="3844685"/>
        <a:ext cx="2137118" cy="915908"/>
      </dsp:txXfrm>
    </dsp:sp>
    <dsp:sp modelId="{01E1A498-D628-4237-A42A-EE3E3AEDFA39}">
      <dsp:nvSpPr>
        <dsp:cNvPr id="0" name=""/>
        <dsp:cNvSpPr/>
      </dsp:nvSpPr>
      <dsp:spPr>
        <a:xfrm rot="5400000">
          <a:off x="4000761" y="912483"/>
          <a:ext cx="1984467" cy="571175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smtClean="0"/>
            <a:t>Αποστολή μας είναι η διάδοση της Συνεταιριστικής Πίστης, που γεννιέται από την τοπική κοινωνία και πάντα εξυπηρετεί τα συμφέροντά της. Που αξιοποιεί την τοπική αποταμίευση σε χορηγήσεις που στηρίζουν την τοπική επιχειρηματικότητα, ενώ τα κέρδη επιστρέφουν ως μερίσματα και υπεραξίες στους ίδιους τους συνεταίρους – πελάτες. </a:t>
          </a:r>
          <a:endParaRPr lang="el-GR" sz="1700" kern="1200" dirty="0"/>
        </a:p>
      </dsp:txBody>
      <dsp:txXfrm rot="-5400000">
        <a:off x="2137118" y="2873000"/>
        <a:ext cx="5614879" cy="1790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9595-9FD6-4A90-98B0-23BA1A0F51B4}">
      <dsp:nvSpPr>
        <dsp:cNvPr id="0" name=""/>
        <dsp:cNvSpPr/>
      </dsp:nvSpPr>
      <dsp:spPr>
        <a:xfrm>
          <a:off x="679799" y="1492455"/>
          <a:ext cx="1266095" cy="844485"/>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ctr" defTabSz="1244600">
            <a:lnSpc>
              <a:spcPct val="90000"/>
            </a:lnSpc>
            <a:spcBef>
              <a:spcPct val="0"/>
            </a:spcBef>
            <a:spcAft>
              <a:spcPct val="35000"/>
            </a:spcAft>
          </a:pPr>
          <a:r>
            <a:rPr lang="el-GR" sz="2800" b="1" kern="1200" dirty="0" smtClean="0"/>
            <a:t>130</a:t>
          </a:r>
          <a:r>
            <a:rPr lang="en-US" sz="2800" b="1" kern="1200" dirty="0" smtClean="0"/>
            <a:t>%</a:t>
          </a:r>
          <a:endParaRPr lang="el-GR" sz="2800" b="1" kern="1200" dirty="0"/>
        </a:p>
      </dsp:txBody>
      <dsp:txXfrm>
        <a:off x="882374" y="1492455"/>
        <a:ext cx="1063520" cy="844485"/>
      </dsp:txXfrm>
    </dsp:sp>
    <dsp:sp modelId="{341547F4-E4C1-482E-9D66-05E0D74BB11E}">
      <dsp:nvSpPr>
        <dsp:cNvPr id="0" name=""/>
        <dsp:cNvSpPr/>
      </dsp:nvSpPr>
      <dsp:spPr>
        <a:xfrm>
          <a:off x="679799" y="2336940"/>
          <a:ext cx="1266095" cy="844485"/>
        </a:xfrm>
        <a:prstGeom prst="rect">
          <a:avLst/>
        </a:prstGeom>
        <a:solidFill>
          <a:schemeClr val="accent2">
            <a:tint val="40000"/>
            <a:alpha val="90000"/>
            <a:hueOff val="717974"/>
            <a:satOff val="-625"/>
            <a:lumOff val="-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Όριο</a:t>
          </a:r>
          <a:endParaRPr lang="en-US" sz="2000" kern="1200" dirty="0" smtClean="0"/>
        </a:p>
        <a:p>
          <a:pPr lvl="0" algn="ctr" defTabSz="889000">
            <a:lnSpc>
              <a:spcPct val="90000"/>
            </a:lnSpc>
            <a:spcBef>
              <a:spcPct val="0"/>
            </a:spcBef>
            <a:spcAft>
              <a:spcPct val="35000"/>
            </a:spcAft>
          </a:pPr>
          <a:r>
            <a:rPr lang="en-US" sz="1400" kern="1200" dirty="0" smtClean="0"/>
            <a:t>Min</a:t>
          </a:r>
          <a:r>
            <a:rPr lang="en-US" sz="2000" kern="1200" dirty="0" smtClean="0"/>
            <a:t> </a:t>
          </a:r>
          <a:r>
            <a:rPr lang="el-GR" sz="2000" kern="1200" dirty="0" smtClean="0"/>
            <a:t>8</a:t>
          </a:r>
          <a:r>
            <a:rPr lang="en-US" sz="2000" kern="1200" dirty="0" smtClean="0"/>
            <a:t>0%</a:t>
          </a:r>
          <a:endParaRPr lang="el-GR" sz="2000" kern="1200" dirty="0"/>
        </a:p>
      </dsp:txBody>
      <dsp:txXfrm>
        <a:off x="882374" y="2336940"/>
        <a:ext cx="1063520" cy="844485"/>
      </dsp:txXfrm>
    </dsp:sp>
    <dsp:sp modelId="{E88B4456-BD53-42A2-8A6B-51CC03EB87D3}">
      <dsp:nvSpPr>
        <dsp:cNvPr id="0" name=""/>
        <dsp:cNvSpPr/>
      </dsp:nvSpPr>
      <dsp:spPr>
        <a:xfrm>
          <a:off x="4548" y="1154829"/>
          <a:ext cx="844063" cy="844063"/>
        </a:xfrm>
        <a:prstGeom prst="ellipse">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LCR</a:t>
          </a:r>
          <a:endParaRPr lang="el-GR" sz="1800" b="1" kern="1200" dirty="0"/>
        </a:p>
      </dsp:txBody>
      <dsp:txXfrm>
        <a:off x="128158" y="1278439"/>
        <a:ext cx="596843" cy="596843"/>
      </dsp:txXfrm>
    </dsp:sp>
    <dsp:sp modelId="{3CEC05BE-DFFF-41C0-9BC3-512004DE6D20}">
      <dsp:nvSpPr>
        <dsp:cNvPr id="0" name=""/>
        <dsp:cNvSpPr/>
      </dsp:nvSpPr>
      <dsp:spPr>
        <a:xfrm>
          <a:off x="2789958" y="1492455"/>
          <a:ext cx="1266095" cy="844485"/>
        </a:xfrm>
        <a:prstGeom prst="rect">
          <a:avLst/>
        </a:prstGeom>
        <a:solidFill>
          <a:schemeClr val="accent2">
            <a:tint val="40000"/>
            <a:alpha val="90000"/>
            <a:hueOff val="1435949"/>
            <a:satOff val="-1251"/>
            <a:lumOff val="-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ctr" defTabSz="1244600">
            <a:lnSpc>
              <a:spcPct val="90000"/>
            </a:lnSpc>
            <a:spcBef>
              <a:spcPct val="0"/>
            </a:spcBef>
            <a:spcAft>
              <a:spcPct val="35000"/>
            </a:spcAft>
          </a:pPr>
          <a:r>
            <a:rPr lang="el-GR" sz="2800" b="1" kern="1200" dirty="0" smtClean="0"/>
            <a:t>110</a:t>
          </a:r>
          <a:r>
            <a:rPr lang="en-US" sz="2800" b="1" kern="1200" dirty="0" smtClean="0"/>
            <a:t>%</a:t>
          </a:r>
        </a:p>
      </dsp:txBody>
      <dsp:txXfrm>
        <a:off x="2992533" y="1492455"/>
        <a:ext cx="1063520" cy="844485"/>
      </dsp:txXfrm>
    </dsp:sp>
    <dsp:sp modelId="{9B6C00E1-9825-453F-95B8-7D73A5CDCF73}">
      <dsp:nvSpPr>
        <dsp:cNvPr id="0" name=""/>
        <dsp:cNvSpPr/>
      </dsp:nvSpPr>
      <dsp:spPr>
        <a:xfrm>
          <a:off x="2789958" y="2336940"/>
          <a:ext cx="1266095" cy="844485"/>
        </a:xfrm>
        <a:prstGeom prst="rect">
          <a:avLst/>
        </a:prstGeom>
        <a:solidFill>
          <a:schemeClr val="accent2">
            <a:tint val="40000"/>
            <a:alpha val="90000"/>
            <a:hueOff val="2153923"/>
            <a:satOff val="-1876"/>
            <a:lumOff val="-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Όριο</a:t>
          </a:r>
          <a:endParaRPr lang="en-US" sz="2000" kern="1200" dirty="0" smtClean="0"/>
        </a:p>
        <a:p>
          <a:pPr lvl="0" algn="ctr" defTabSz="889000">
            <a:lnSpc>
              <a:spcPct val="90000"/>
            </a:lnSpc>
            <a:spcBef>
              <a:spcPct val="0"/>
            </a:spcBef>
            <a:spcAft>
              <a:spcPct val="35000"/>
            </a:spcAft>
          </a:pPr>
          <a:r>
            <a:rPr lang="en-US" sz="1400" kern="1200" dirty="0" smtClean="0"/>
            <a:t>Min</a:t>
          </a:r>
          <a:r>
            <a:rPr lang="en-US" sz="2000" kern="1200" dirty="0" smtClean="0"/>
            <a:t> 100%</a:t>
          </a:r>
          <a:endParaRPr lang="el-GR" sz="2000" kern="1200" dirty="0"/>
        </a:p>
      </dsp:txBody>
      <dsp:txXfrm>
        <a:off x="2992533" y="2336940"/>
        <a:ext cx="1063520" cy="844485"/>
      </dsp:txXfrm>
    </dsp:sp>
    <dsp:sp modelId="{4FF0459E-A517-4A7A-B473-4817AFCF59B4}">
      <dsp:nvSpPr>
        <dsp:cNvPr id="0" name=""/>
        <dsp:cNvSpPr/>
      </dsp:nvSpPr>
      <dsp:spPr>
        <a:xfrm>
          <a:off x="2114707" y="1154829"/>
          <a:ext cx="844063" cy="844063"/>
        </a:xfrm>
        <a:prstGeom prst="ellipse">
          <a:avLst/>
        </a:prstGeom>
        <a:solidFill>
          <a:schemeClr val="accent2">
            <a:hueOff val="1560506"/>
            <a:satOff val="-1946"/>
            <a:lumOff val="458"/>
            <a:alphaOff val="0"/>
          </a:schemeClr>
        </a:solidFill>
        <a:ln>
          <a:noFill/>
        </a:ln>
        <a:effectLst>
          <a:glow rad="70000">
            <a:schemeClr val="accent2">
              <a:hueOff val="1560506"/>
              <a:satOff val="-1946"/>
              <a:lumOff val="458"/>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NSFR</a:t>
          </a:r>
          <a:endParaRPr lang="el-GR" sz="1800" b="1" kern="1200" dirty="0"/>
        </a:p>
      </dsp:txBody>
      <dsp:txXfrm>
        <a:off x="2238317" y="1278439"/>
        <a:ext cx="596843" cy="596843"/>
      </dsp:txXfrm>
    </dsp:sp>
    <dsp:sp modelId="{6A32A413-1021-4C12-83D7-24D6C10DADD0}">
      <dsp:nvSpPr>
        <dsp:cNvPr id="0" name=""/>
        <dsp:cNvSpPr/>
      </dsp:nvSpPr>
      <dsp:spPr>
        <a:xfrm>
          <a:off x="4900117" y="1492455"/>
          <a:ext cx="1266095" cy="844485"/>
        </a:xfrm>
        <a:prstGeom prst="rect">
          <a:avLst/>
        </a:prstGeom>
        <a:solidFill>
          <a:schemeClr val="accent2">
            <a:tint val="40000"/>
            <a:alpha val="90000"/>
            <a:hueOff val="2871898"/>
            <a:satOff val="-2502"/>
            <a:lumOff val="-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ctr" defTabSz="1244600">
            <a:lnSpc>
              <a:spcPct val="90000"/>
            </a:lnSpc>
            <a:spcBef>
              <a:spcPct val="0"/>
            </a:spcBef>
            <a:spcAft>
              <a:spcPct val="35000"/>
            </a:spcAft>
          </a:pPr>
          <a:r>
            <a:rPr lang="el-GR" sz="2800" b="1" kern="1200" dirty="0" smtClean="0"/>
            <a:t>9</a:t>
          </a:r>
          <a:r>
            <a:rPr lang="en-US" sz="2800" b="1" kern="1200" dirty="0" smtClean="0"/>
            <a:t>%</a:t>
          </a:r>
          <a:endParaRPr lang="el-GR" sz="2800" b="1" kern="1200" dirty="0"/>
        </a:p>
      </dsp:txBody>
      <dsp:txXfrm>
        <a:off x="5102692" y="1492455"/>
        <a:ext cx="1063520" cy="844485"/>
      </dsp:txXfrm>
    </dsp:sp>
    <dsp:sp modelId="{E718B775-BA79-45B0-B6A1-3D69441C5893}">
      <dsp:nvSpPr>
        <dsp:cNvPr id="0" name=""/>
        <dsp:cNvSpPr/>
      </dsp:nvSpPr>
      <dsp:spPr>
        <a:xfrm>
          <a:off x="4900117" y="2336940"/>
          <a:ext cx="1266095" cy="844485"/>
        </a:xfrm>
        <a:prstGeom prst="rect">
          <a:avLst/>
        </a:prstGeom>
        <a:solidFill>
          <a:schemeClr val="accent2">
            <a:tint val="40000"/>
            <a:alpha val="90000"/>
            <a:hueOff val="3589872"/>
            <a:satOff val="-3127"/>
            <a:lumOff val="-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el-GR" sz="1900" kern="1200" dirty="0" smtClean="0"/>
            <a:t>Όριο</a:t>
          </a:r>
          <a:r>
            <a:rPr lang="en-US" sz="1900" kern="1200" dirty="0" smtClean="0"/>
            <a:t> </a:t>
          </a:r>
        </a:p>
        <a:p>
          <a:pPr lvl="0" algn="ctr" defTabSz="844550">
            <a:lnSpc>
              <a:spcPct val="90000"/>
            </a:lnSpc>
            <a:spcBef>
              <a:spcPct val="0"/>
            </a:spcBef>
            <a:spcAft>
              <a:spcPct val="35000"/>
            </a:spcAft>
          </a:pPr>
          <a:r>
            <a:rPr lang="en-US" sz="1400" kern="1200" dirty="0" smtClean="0"/>
            <a:t>Min</a:t>
          </a:r>
          <a:r>
            <a:rPr lang="en-US" sz="1900" kern="1200" dirty="0" smtClean="0"/>
            <a:t> </a:t>
          </a:r>
          <a:r>
            <a:rPr lang="el-GR" sz="2000" kern="1200" dirty="0" smtClean="0"/>
            <a:t>5</a:t>
          </a:r>
          <a:r>
            <a:rPr lang="en-US" sz="2000" kern="1200" dirty="0" smtClean="0"/>
            <a:t>,</a:t>
          </a:r>
          <a:r>
            <a:rPr lang="el-GR" sz="2000" kern="1200" dirty="0" smtClean="0"/>
            <a:t>1</a:t>
          </a:r>
          <a:r>
            <a:rPr lang="en-US" sz="2000" kern="1200" dirty="0" smtClean="0"/>
            <a:t>%</a:t>
          </a:r>
          <a:endParaRPr lang="el-GR" sz="2000" kern="1200" dirty="0"/>
        </a:p>
      </dsp:txBody>
      <dsp:txXfrm>
        <a:off x="5102692" y="2336940"/>
        <a:ext cx="1063520" cy="844485"/>
      </dsp:txXfrm>
    </dsp:sp>
    <dsp:sp modelId="{112BFF66-0DB3-4D5A-BCFD-DDA0D9E0117E}">
      <dsp:nvSpPr>
        <dsp:cNvPr id="0" name=""/>
        <dsp:cNvSpPr/>
      </dsp:nvSpPr>
      <dsp:spPr>
        <a:xfrm>
          <a:off x="4224866" y="1154829"/>
          <a:ext cx="844063" cy="844063"/>
        </a:xfrm>
        <a:prstGeom prst="ellipse">
          <a:avLst/>
        </a:prstGeom>
        <a:solidFill>
          <a:schemeClr val="accent2">
            <a:hueOff val="3121013"/>
            <a:satOff val="-3893"/>
            <a:lumOff val="915"/>
            <a:alphaOff val="0"/>
          </a:schemeClr>
        </a:solidFill>
        <a:ln>
          <a:noFill/>
        </a:ln>
        <a:effectLst>
          <a:glow rad="70000">
            <a:schemeClr val="accent2">
              <a:hueOff val="3121013"/>
              <a:satOff val="-3893"/>
              <a:lumOff val="915"/>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CET1 CAR</a:t>
          </a:r>
          <a:endParaRPr lang="el-GR" sz="1800" b="1" kern="1200" dirty="0"/>
        </a:p>
      </dsp:txBody>
      <dsp:txXfrm>
        <a:off x="4348476" y="1278439"/>
        <a:ext cx="596843" cy="596843"/>
      </dsp:txXfrm>
    </dsp:sp>
    <dsp:sp modelId="{D87A39D2-E707-4191-AA2E-7B658CE4C28A}">
      <dsp:nvSpPr>
        <dsp:cNvPr id="0" name=""/>
        <dsp:cNvSpPr/>
      </dsp:nvSpPr>
      <dsp:spPr>
        <a:xfrm>
          <a:off x="7010275" y="1492455"/>
          <a:ext cx="1266095" cy="844485"/>
        </a:xfrm>
        <a:prstGeom prst="rect">
          <a:avLst/>
        </a:prstGeom>
        <a:solidFill>
          <a:schemeClr val="accent2">
            <a:tint val="40000"/>
            <a:alpha val="90000"/>
            <a:hueOff val="4307846"/>
            <a:satOff val="-3753"/>
            <a:lumOff val="-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11%</a:t>
          </a:r>
          <a:endParaRPr lang="el-GR" sz="2800" b="1" kern="1200" dirty="0"/>
        </a:p>
      </dsp:txBody>
      <dsp:txXfrm>
        <a:off x="7212851" y="1492455"/>
        <a:ext cx="1063520" cy="844485"/>
      </dsp:txXfrm>
    </dsp:sp>
    <dsp:sp modelId="{750AA670-3474-4FFF-B4C8-88197D2CDC92}">
      <dsp:nvSpPr>
        <dsp:cNvPr id="0" name=""/>
        <dsp:cNvSpPr/>
      </dsp:nvSpPr>
      <dsp:spPr>
        <a:xfrm>
          <a:off x="7010275" y="2336940"/>
          <a:ext cx="1266095" cy="844485"/>
        </a:xfrm>
        <a:prstGeom prst="rect">
          <a:avLst/>
        </a:prstGeom>
        <a:solidFill>
          <a:schemeClr val="accent2">
            <a:tint val="40000"/>
            <a:alpha val="90000"/>
            <a:hueOff val="5025821"/>
            <a:satOff val="-4378"/>
            <a:lumOff val="-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el-GR" sz="1900" kern="1200" dirty="0" smtClean="0"/>
            <a:t>Όριο</a:t>
          </a:r>
          <a:r>
            <a:rPr lang="en-US" sz="1900" kern="1200" dirty="0" smtClean="0"/>
            <a:t>  </a:t>
          </a:r>
        </a:p>
        <a:p>
          <a:pPr lvl="0" algn="ctr" defTabSz="844550">
            <a:lnSpc>
              <a:spcPct val="90000"/>
            </a:lnSpc>
            <a:spcBef>
              <a:spcPct val="0"/>
            </a:spcBef>
            <a:spcAft>
              <a:spcPct val="35000"/>
            </a:spcAft>
          </a:pPr>
          <a:r>
            <a:rPr lang="en-US" sz="1400" kern="1200" dirty="0" smtClean="0"/>
            <a:t>Min</a:t>
          </a:r>
          <a:r>
            <a:rPr lang="en-US" sz="1900" kern="1200" dirty="0" smtClean="0"/>
            <a:t> </a:t>
          </a:r>
          <a:r>
            <a:rPr lang="en-US" sz="2000" kern="1200" dirty="0" smtClean="0"/>
            <a:t>8</a:t>
          </a:r>
          <a:r>
            <a:rPr lang="el-GR" sz="2000" kern="1200" dirty="0" smtClean="0"/>
            <a:t>,6</a:t>
          </a:r>
          <a:r>
            <a:rPr lang="en-US" sz="2000" kern="1200" dirty="0" smtClean="0"/>
            <a:t>%</a:t>
          </a:r>
          <a:endParaRPr lang="el-GR" sz="2000" kern="1200" dirty="0"/>
        </a:p>
      </dsp:txBody>
      <dsp:txXfrm>
        <a:off x="7212851" y="2336940"/>
        <a:ext cx="1063520" cy="844485"/>
      </dsp:txXfrm>
    </dsp:sp>
    <dsp:sp modelId="{3F454642-05C5-4FD8-8CF7-2A9C301F10E9}">
      <dsp:nvSpPr>
        <dsp:cNvPr id="0" name=""/>
        <dsp:cNvSpPr/>
      </dsp:nvSpPr>
      <dsp:spPr>
        <a:xfrm>
          <a:off x="6335025" y="1154829"/>
          <a:ext cx="844063" cy="844063"/>
        </a:xfrm>
        <a:prstGeom prst="ellipse">
          <a:avLst/>
        </a:prstGeom>
        <a:solidFill>
          <a:schemeClr val="accent2">
            <a:hueOff val="4681519"/>
            <a:satOff val="-5839"/>
            <a:lumOff val="1373"/>
            <a:alphaOff val="0"/>
          </a:schemeClr>
        </a:solidFill>
        <a:ln>
          <a:noFill/>
        </a:ln>
        <a:effectLst>
          <a:glow rad="70000">
            <a:schemeClr val="accent2">
              <a:hueOff val="4681519"/>
              <a:satOff val="-5839"/>
              <a:lumOff val="1373"/>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TOTAL CAR</a:t>
          </a:r>
          <a:endParaRPr lang="el-GR" sz="1800" b="1" kern="1200" dirty="0"/>
        </a:p>
      </dsp:txBody>
      <dsp:txXfrm>
        <a:off x="6458635" y="1278439"/>
        <a:ext cx="596843" cy="5968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0.8327</cdr:x>
      <cdr:y>0.375</cdr:y>
    </cdr:from>
    <cdr:to>
      <cdr:x>0.98781</cdr:x>
      <cdr:y>0.5375</cdr:y>
    </cdr:to>
    <cdr:sp macro="" textlink="">
      <cdr:nvSpPr>
        <cdr:cNvPr id="7" name="1 - Επεξήγηση με παραλληλόγραμμο"/>
        <cdr:cNvSpPr/>
      </cdr:nvSpPr>
      <cdr:spPr>
        <a:xfrm xmlns:a="http://schemas.openxmlformats.org/drawingml/2006/main">
          <a:off x="7344807" y="2160240"/>
          <a:ext cx="1368143" cy="936104"/>
        </a:xfrm>
        <a:prstGeom xmlns:a="http://schemas.openxmlformats.org/drawingml/2006/main" prst="wedgeRectCallout">
          <a:avLst>
            <a:gd name="adj1" fmla="val -20401"/>
            <a:gd name="adj2" fmla="val -102198"/>
          </a:avLst>
        </a:prstGeom>
        <a:solidFill xmlns:a="http://schemas.openxmlformats.org/drawingml/2006/main">
          <a:sysClr val="window" lastClr="FFFFFF"/>
        </a:solidFill>
        <a:ln xmlns:a="http://schemas.openxmlformats.org/drawingml/2006/main" w="1905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l-GR" sz="900" b="1" dirty="0" smtClean="0">
              <a:solidFill>
                <a:srgbClr val="FF0000"/>
              </a:solidFill>
            </a:rPr>
            <a:t>ΜΕΙΩΣΗ ΤΩΝ ΚΑΤΑΘΕΣΕΩΝ ΚΑΙ ΤΩΝ ΔΙΑΘΕΣΙΜΩΝ ΕΞΑΙΤΙΑΣ ΤΗΣ ΠΟΛΙΤΙΚΗΣ ΑΒΕΒΑΙΟΤΗΤΑΣ ΚΑΙ ΤΩΝ </a:t>
          </a:r>
          <a:r>
            <a:rPr lang="en-US" sz="900" b="1" dirty="0" smtClean="0">
              <a:solidFill>
                <a:srgbClr val="FF0000"/>
              </a:solidFill>
            </a:rPr>
            <a:t>CAPITAL CONTROLS</a:t>
          </a:r>
          <a:endParaRPr lang="el-GR" sz="900" b="1" dirty="0">
            <a:solidFill>
              <a:srgbClr val="FF0000"/>
            </a:solidFill>
          </a:endParaRPr>
        </a:p>
      </cdr:txBody>
    </cdr:sp>
  </cdr:relSizeAnchor>
  <cdr:relSizeAnchor xmlns:cdr="http://schemas.openxmlformats.org/drawingml/2006/chartDrawing">
    <cdr:from>
      <cdr:x>0.66487</cdr:x>
      <cdr:y>0.20986</cdr:y>
    </cdr:from>
    <cdr:to>
      <cdr:x>0.80366</cdr:x>
      <cdr:y>0.37236</cdr:y>
    </cdr:to>
    <cdr:sp macro="" textlink="">
      <cdr:nvSpPr>
        <cdr:cNvPr id="6" name="5 - Επεξήγηση με παραλληλόγραμμο"/>
        <cdr:cNvSpPr/>
      </cdr:nvSpPr>
      <cdr:spPr>
        <a:xfrm xmlns:a="http://schemas.openxmlformats.org/drawingml/2006/main">
          <a:off x="5864432" y="1208901"/>
          <a:ext cx="1224193" cy="936104"/>
        </a:xfrm>
        <a:prstGeom xmlns:a="http://schemas.openxmlformats.org/drawingml/2006/main" prst="wedgeRectCallout">
          <a:avLst>
            <a:gd name="adj1" fmla="val 34352"/>
            <a:gd name="adj2" fmla="val -94840"/>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l-GR" sz="900" b="1" dirty="0" smtClean="0">
              <a:solidFill>
                <a:srgbClr val="FF0000"/>
              </a:solidFill>
            </a:rPr>
            <a:t>ΕΚΚΑΘΑΡΙΣΗ ΤΩΝ ΧΑΡΤΟΦΥΛΑΚΙΩΝ ΧΟΡΗΓΗΣΕΩΝ ΚΑΙ ΣΥΜΜΕΤΟΧΩΝ ΛΟΓΩ ΤΗΣ ΥΙΟΘΕΤΗΣΗΣ ΤΩΝ ΔΠΧΑ</a:t>
          </a:r>
          <a:endParaRPr lang="el-GR" sz="900" b="1" dirty="0">
            <a:solidFill>
              <a:srgbClr val="FF0000"/>
            </a:solidFill>
          </a:endParaRPr>
        </a:p>
      </cdr:txBody>
    </cdr:sp>
  </cdr:relSizeAnchor>
  <cdr:relSizeAnchor xmlns:cdr="http://schemas.openxmlformats.org/drawingml/2006/chartDrawing">
    <cdr:from>
      <cdr:x>0.7429</cdr:x>
      <cdr:y>0.79357</cdr:y>
    </cdr:from>
    <cdr:to>
      <cdr:x>0.90617</cdr:x>
      <cdr:y>0.91027</cdr:y>
    </cdr:to>
    <cdr:sp macro="" textlink="">
      <cdr:nvSpPr>
        <cdr:cNvPr id="8" name="Rectangle 231"/>
        <cdr:cNvSpPr>
          <a:spLocks xmlns:a="http://schemas.openxmlformats.org/drawingml/2006/main" noChangeArrowheads="1"/>
        </cdr:cNvSpPr>
      </cdr:nvSpPr>
      <cdr:spPr bwMode="auto">
        <a:xfrm xmlns:a="http://schemas.openxmlformats.org/drawingml/2006/main">
          <a:off x="6552729" y="4571471"/>
          <a:ext cx="1440159" cy="672267"/>
        </a:xfrm>
        <a:prstGeom xmlns:a="http://schemas.openxmlformats.org/drawingml/2006/main" prst="rect">
          <a:avLst/>
        </a:prstGeom>
        <a:solidFill xmlns:a="http://schemas.openxmlformats.org/drawingml/2006/main">
          <a:srgbClr val="FFFF00"/>
        </a:solidFill>
        <a:ln xmlns:a="http://schemas.openxmlformats.org/drawingml/2006/main" w="38100" algn="ctr">
          <a:solidFill>
            <a:srgbClr val="FF6600"/>
          </a:solidFill>
          <a:miter lim="800000"/>
          <a:headEnd/>
          <a:tailEnd/>
        </a:ln>
        <a:effectLst xmlns:a="http://schemas.openxmlformats.org/drawingml/2006/main"/>
      </cdr:spPr>
      <cdr:txBody>
        <a:bodyPr xmlns:a="http://schemas.openxmlformats.org/drawingml/2006/main" wrap="square" lIns="36576" tIns="41148" rIns="36576" bIns="0" anchor="t" upright="1"/>
        <a:lstStyle xmlns:a="http://schemas.openxmlformats.org/drawingml/2006/main">
          <a:defPPr>
            <a:defRPr lang="el-G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rtl="0">
            <a:defRPr sz="1000"/>
          </a:pPr>
          <a:r>
            <a:rPr lang="el-GR" dirty="0" smtClean="0">
              <a:solidFill>
                <a:srgbClr val="0000FF"/>
              </a:solidFill>
              <a:latin typeface="Arial Black"/>
            </a:rPr>
            <a:t>10 ΚΑΤΑΣΤΗΜΑΤΑ ΣΤΗΝ</a:t>
          </a:r>
          <a:r>
            <a:rPr lang="en-US" dirty="0" smtClean="0">
              <a:solidFill>
                <a:srgbClr val="0000FF"/>
              </a:solidFill>
              <a:latin typeface="Arial Black"/>
            </a:rPr>
            <a:t> </a:t>
          </a:r>
        </a:p>
        <a:p xmlns:a="http://schemas.openxmlformats.org/drawingml/2006/main">
          <a:pPr algn="ctr" rtl="0">
            <a:defRPr sz="1000"/>
          </a:pPr>
          <a:r>
            <a:rPr lang="el-GR" dirty="0" smtClean="0">
              <a:solidFill>
                <a:srgbClr val="0000FF"/>
              </a:solidFill>
              <a:latin typeface="Arial Black"/>
            </a:rPr>
            <a:t>ΠΕΡΙΦΕΡΕΙΑ ΘΕΣΣΑΛΙΑΣ</a:t>
          </a:r>
          <a:endParaRPr lang="el-GR" b="0" i="0" u="none" strike="noStrike" baseline="0" dirty="0">
            <a:solidFill>
              <a:srgbClr val="0000FF"/>
            </a:solidFill>
            <a:latin typeface="Arial Black"/>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CF27D-9A7B-4852-AF90-7A76FBB380DB}" type="datetimeFigureOut">
              <a:rPr lang="el-GR" smtClean="0"/>
              <a:pPr/>
              <a:t>2/7/2018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680BC-801C-49B4-B78D-B2E3C027A667}" type="slidenum">
              <a:rPr lang="el-GR" smtClean="0"/>
              <a:pPr/>
              <a:t>‹#›</a:t>
            </a:fld>
            <a:endParaRPr lang="el-GR"/>
          </a:p>
        </p:txBody>
      </p:sp>
    </p:spTree>
    <p:extLst>
      <p:ext uri="{BB962C8B-B14F-4D97-AF65-F5344CB8AC3E}">
        <p14:creationId xmlns:p14="http://schemas.microsoft.com/office/powerpoint/2010/main" val="166506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D8680BC-801C-49B4-B78D-B2E3C027A667}" type="slidenum">
              <a:rPr lang="el-GR" smtClean="0"/>
              <a:pPr/>
              <a:t>2</a:t>
            </a:fld>
            <a:endParaRPr lang="el-GR"/>
          </a:p>
        </p:txBody>
      </p:sp>
    </p:spTree>
    <p:extLst>
      <p:ext uri="{BB962C8B-B14F-4D97-AF65-F5344CB8AC3E}">
        <p14:creationId xmlns:p14="http://schemas.microsoft.com/office/powerpoint/2010/main" val="28515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D667FE-2C25-486B-BD3F-F712518F5C48}" type="datetimeFigureOut">
              <a:rPr lang="el-GR" smtClean="0"/>
              <a:pPr/>
              <a:t>2/7/2018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4F3DEE-A9D6-43E1-BD8A-975EC1FC577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667FE-2C25-486B-BD3F-F712518F5C48}" type="datetimeFigureOut">
              <a:rPr lang="el-GR" smtClean="0"/>
              <a:pPr/>
              <a:t>2/7/2018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F3DEE-A9D6-43E1-BD8A-975EC1FC577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logo THESSALIAS.jpg"/>
          <p:cNvPicPr>
            <a:picLocks noChangeAspect="1"/>
          </p:cNvPicPr>
          <p:nvPr/>
        </p:nvPicPr>
        <p:blipFill>
          <a:blip r:embed="rId2" cstate="print"/>
          <a:stretch>
            <a:fillRect/>
          </a:stretch>
        </p:blipFill>
        <p:spPr>
          <a:xfrm>
            <a:off x="179512" y="1340768"/>
            <a:ext cx="8748464" cy="2067508"/>
          </a:xfrm>
          <a:prstGeom prst="rect">
            <a:avLst/>
          </a:prstGeom>
        </p:spPr>
      </p:pic>
      <p:sp>
        <p:nvSpPr>
          <p:cNvPr id="3" name="2 - TextBox"/>
          <p:cNvSpPr txBox="1"/>
          <p:nvPr/>
        </p:nvSpPr>
        <p:spPr>
          <a:xfrm>
            <a:off x="611560" y="4437112"/>
            <a:ext cx="8064896" cy="646331"/>
          </a:xfrm>
          <a:prstGeom prst="rect">
            <a:avLst/>
          </a:prstGeom>
          <a:noFill/>
        </p:spPr>
        <p:txBody>
          <a:bodyPr wrap="square" rtlCol="0">
            <a:spAutoFit/>
          </a:bodyPr>
          <a:lstStyle/>
          <a:p>
            <a:r>
              <a:rPr lang="el-GR" sz="3600" b="1" i="1" dirty="0" smtClean="0">
                <a:solidFill>
                  <a:srgbClr val="C00000"/>
                </a:solidFill>
                <a:cs typeface="DaunPenh" pitchFamily="2" charset="0"/>
              </a:rPr>
              <a:t>Ασφαλής – Ευέλικτη – Φιλική – Δική μας</a:t>
            </a:r>
            <a:endParaRPr lang="el-GR" sz="3600" i="1" dirty="0">
              <a:solidFill>
                <a:srgbClr val="C00000"/>
              </a:solidFill>
              <a:cs typeface="DaunPenh"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thessalia.gif"/>
          <p:cNvPicPr>
            <a:picLocks noChangeAspect="1"/>
          </p:cNvPicPr>
          <p:nvPr/>
        </p:nvPicPr>
        <p:blipFill>
          <a:blip r:embed="rId3" cstate="print"/>
          <a:stretch>
            <a:fillRect/>
          </a:stretch>
        </p:blipFill>
        <p:spPr>
          <a:xfrm>
            <a:off x="539552" y="1844824"/>
            <a:ext cx="4114800" cy="3933825"/>
          </a:xfrm>
          <a:prstGeom prst="rect">
            <a:avLst/>
          </a:prstGeom>
        </p:spPr>
      </p:pic>
      <p:sp>
        <p:nvSpPr>
          <p:cNvPr id="4" name="Text Box 4"/>
          <p:cNvSpPr txBox="1">
            <a:spLocks noChangeArrowheads="1"/>
          </p:cNvSpPr>
          <p:nvPr/>
        </p:nvSpPr>
        <p:spPr bwMode="auto">
          <a:xfrm>
            <a:off x="4827934" y="2274676"/>
            <a:ext cx="1369606" cy="307777"/>
          </a:xfrm>
          <a:prstGeom prst="rect">
            <a:avLst/>
          </a:prstGeom>
          <a:noFill/>
          <a:ln w="9525" algn="ctr">
            <a:noFill/>
            <a:miter lim="800000"/>
            <a:headEnd/>
            <a:tailEnd/>
          </a:ln>
          <a:effectLst/>
        </p:spPr>
        <p:txBody>
          <a:bodyPr wrap="square">
            <a:spAutoFit/>
          </a:bodyPr>
          <a:lstStyle/>
          <a:p>
            <a:pPr>
              <a:buFont typeface="Wingdings" pitchFamily="2" charset="2"/>
              <a:buNone/>
            </a:pPr>
            <a:r>
              <a:rPr lang="en-US" sz="1400" dirty="0">
                <a:solidFill>
                  <a:srgbClr val="FF33CC"/>
                </a:solidFill>
                <a:latin typeface="Arial Black" pitchFamily="34" charset="0"/>
              </a:rPr>
              <a:t>1994 – </a:t>
            </a:r>
            <a:r>
              <a:rPr lang="en-US" sz="1400" dirty="0" smtClean="0">
                <a:solidFill>
                  <a:srgbClr val="FF33CC"/>
                </a:solidFill>
                <a:latin typeface="Arial Black" pitchFamily="34" charset="0"/>
              </a:rPr>
              <a:t>1997</a:t>
            </a:r>
            <a:endParaRPr lang="el-GR" sz="1400" dirty="0">
              <a:solidFill>
                <a:srgbClr val="FF33CC"/>
              </a:solidFill>
              <a:latin typeface="Arial Black" pitchFamily="34" charset="0"/>
            </a:endParaRPr>
          </a:p>
        </p:txBody>
      </p:sp>
      <p:sp>
        <p:nvSpPr>
          <p:cNvPr id="5" name="Rectangle 5"/>
          <p:cNvSpPr>
            <a:spLocks noChangeArrowheads="1"/>
          </p:cNvSpPr>
          <p:nvPr/>
        </p:nvSpPr>
        <p:spPr bwMode="auto">
          <a:xfrm>
            <a:off x="6615757" y="2230981"/>
            <a:ext cx="2376264" cy="353943"/>
          </a:xfrm>
          <a:prstGeom prst="rect">
            <a:avLst/>
          </a:prstGeom>
          <a:noFill/>
          <a:ln w="9525" algn="ctr">
            <a:noFill/>
            <a:miter lim="800000"/>
            <a:headEnd/>
            <a:tailEnd/>
          </a:ln>
          <a:effectLst/>
        </p:spPr>
        <p:txBody>
          <a:bodyPr wrap="square" anchor="ctr">
            <a:spAutoFit/>
          </a:bodyPr>
          <a:lstStyle/>
          <a:p>
            <a:pPr algn="l">
              <a:buFont typeface="Wingdings" pitchFamily="2" charset="2"/>
              <a:buNone/>
            </a:pPr>
            <a:r>
              <a:rPr lang="el-GR" sz="800" dirty="0" smtClean="0">
                <a:solidFill>
                  <a:srgbClr val="0070C0"/>
                </a:solidFill>
                <a:latin typeface="Arial" pitchFamily="34" charset="0"/>
                <a:cs typeface="Arial" pitchFamily="34" charset="0"/>
              </a:rPr>
              <a:t>Π</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Ι</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Σ</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Τ</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Ω</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Τ</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Ι</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Κ</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Ο</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Σ</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 </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Α</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Ν</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Α</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Π</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Τ</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Υ</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Ξ</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Ι</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Α</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Κ</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Ο</a:t>
            </a:r>
            <a:r>
              <a:rPr lang="en-US" sz="800" dirty="0" smtClean="0">
                <a:solidFill>
                  <a:srgbClr val="0070C0"/>
                </a:solidFill>
                <a:latin typeface="Arial" pitchFamily="34" charset="0"/>
                <a:cs typeface="Arial" pitchFamily="34" charset="0"/>
              </a:rPr>
              <a:t> </a:t>
            </a:r>
            <a:r>
              <a:rPr lang="el-GR" sz="800" dirty="0" smtClean="0">
                <a:solidFill>
                  <a:srgbClr val="0070C0"/>
                </a:solidFill>
                <a:latin typeface="Arial" pitchFamily="34" charset="0"/>
                <a:cs typeface="Arial" pitchFamily="34" charset="0"/>
              </a:rPr>
              <a:t>Σ </a:t>
            </a:r>
            <a:r>
              <a:rPr lang="el-GR" sz="900" dirty="0" smtClean="0">
                <a:solidFill>
                  <a:schemeClr val="tx2"/>
                </a:solidFill>
                <a:latin typeface="Arial Black" pitchFamily="34" charset="0"/>
              </a:rPr>
              <a:t>ΣΥΝΕΤΑΙΡΙΣΜΟΣ Ν. ΤΡΙΚΑΛΩΝ</a:t>
            </a:r>
            <a:endParaRPr lang="el-GR" sz="900" dirty="0">
              <a:solidFill>
                <a:schemeClr val="tx2"/>
              </a:solidFill>
              <a:latin typeface="Arial Black" pitchFamily="34" charset="0"/>
            </a:endParaRPr>
          </a:p>
        </p:txBody>
      </p:sp>
      <p:pic>
        <p:nvPicPr>
          <p:cNvPr id="6" name="Picture 6"/>
          <p:cNvPicPr>
            <a:picLocks noChangeAspect="1" noChangeArrowheads="1"/>
          </p:cNvPicPr>
          <p:nvPr/>
        </p:nvPicPr>
        <p:blipFill>
          <a:blip r:embed="rId4" cstate="print"/>
          <a:srcRect/>
          <a:stretch>
            <a:fillRect/>
          </a:stretch>
        </p:blipFill>
        <p:spPr bwMode="auto">
          <a:xfrm>
            <a:off x="6268094" y="2274676"/>
            <a:ext cx="347663" cy="360362"/>
          </a:xfrm>
          <a:prstGeom prst="rect">
            <a:avLst/>
          </a:prstGeom>
          <a:noFill/>
          <a:ln w="9525">
            <a:noFill/>
            <a:miter lim="800000"/>
            <a:headEnd/>
            <a:tailEnd/>
          </a:ln>
        </p:spPr>
      </p:pic>
      <p:sp>
        <p:nvSpPr>
          <p:cNvPr id="7" name="6 - TextBox"/>
          <p:cNvSpPr txBox="1"/>
          <p:nvPr/>
        </p:nvSpPr>
        <p:spPr>
          <a:xfrm>
            <a:off x="539552" y="908720"/>
            <a:ext cx="6527813" cy="369332"/>
          </a:xfrm>
          <a:prstGeom prst="rect">
            <a:avLst/>
          </a:prstGeom>
          <a:noFill/>
        </p:spPr>
        <p:txBody>
          <a:bodyPr wrap="none" rtlCol="0">
            <a:spAutoFit/>
          </a:bodyPr>
          <a:lstStyle/>
          <a:p>
            <a:r>
              <a:rPr lang="el-GR" dirty="0" smtClean="0">
                <a:latin typeface="Arial" pitchFamily="34" charset="0"/>
                <a:cs typeface="Arial" pitchFamily="34" charset="0"/>
              </a:rPr>
              <a:t>Περιοχή δραστηριοποίησης:     </a:t>
            </a:r>
            <a:r>
              <a:rPr lang="el-GR" dirty="0" smtClean="0">
                <a:latin typeface="Arial Black" pitchFamily="34" charset="0"/>
                <a:cs typeface="Arial" pitchFamily="34" charset="0"/>
              </a:rPr>
              <a:t>ΠΕΡΙΦΕΡΕΙΑ ΘΕΣΣΑΛΙΑΣ</a:t>
            </a:r>
            <a:endParaRPr lang="el-GR" dirty="0">
              <a:latin typeface="Arial Black" pitchFamily="34" charset="0"/>
              <a:cs typeface="Arial" pitchFamily="34" charset="0"/>
            </a:endParaRPr>
          </a:p>
        </p:txBody>
      </p:sp>
      <p:sp>
        <p:nvSpPr>
          <p:cNvPr id="8" name="7 - TextBox"/>
          <p:cNvSpPr txBox="1"/>
          <p:nvPr/>
        </p:nvSpPr>
        <p:spPr>
          <a:xfrm>
            <a:off x="4932040" y="1628800"/>
            <a:ext cx="2824106" cy="461665"/>
          </a:xfrm>
          <a:prstGeom prst="rect">
            <a:avLst/>
          </a:prstGeom>
          <a:noFill/>
        </p:spPr>
        <p:txBody>
          <a:bodyPr wrap="none" rtlCol="0">
            <a:spAutoFit/>
          </a:bodyPr>
          <a:lstStyle/>
          <a:p>
            <a:r>
              <a:rPr lang="el-GR" sz="2400" b="1" i="1" u="sng" dirty="0" smtClean="0"/>
              <a:t>Σημαντικές περίοδοι</a:t>
            </a:r>
            <a:endParaRPr lang="el-GR" sz="2400" b="1" i="1" u="sng" dirty="0"/>
          </a:p>
        </p:txBody>
      </p:sp>
      <p:sp>
        <p:nvSpPr>
          <p:cNvPr id="9" name="8 - TextBox"/>
          <p:cNvSpPr txBox="1"/>
          <p:nvPr/>
        </p:nvSpPr>
        <p:spPr>
          <a:xfrm>
            <a:off x="4953178" y="2545239"/>
            <a:ext cx="3604833" cy="369332"/>
          </a:xfrm>
          <a:prstGeom prst="rect">
            <a:avLst/>
          </a:prstGeom>
          <a:noFill/>
        </p:spPr>
        <p:txBody>
          <a:bodyPr wrap="none" rtlCol="0">
            <a:spAutoFit/>
          </a:bodyPr>
          <a:lstStyle/>
          <a:p>
            <a:r>
              <a:rPr lang="el-GR" dirty="0" smtClean="0"/>
              <a:t>Ενεργητικό:       </a:t>
            </a:r>
            <a:r>
              <a:rPr lang="el-GR" i="1" dirty="0" smtClean="0"/>
              <a:t>4 εκατομμύρια ευρώ</a:t>
            </a:r>
            <a:endParaRPr lang="el-GR" i="1" dirty="0"/>
          </a:p>
        </p:txBody>
      </p:sp>
      <p:sp>
        <p:nvSpPr>
          <p:cNvPr id="10" name="Rectangle 13"/>
          <p:cNvSpPr>
            <a:spLocks noChangeArrowheads="1"/>
          </p:cNvSpPr>
          <p:nvPr/>
        </p:nvSpPr>
        <p:spPr bwMode="auto">
          <a:xfrm>
            <a:off x="6655017" y="3550058"/>
            <a:ext cx="2088232" cy="430887"/>
          </a:xfrm>
          <a:prstGeom prst="rect">
            <a:avLst/>
          </a:prstGeom>
          <a:noFill/>
          <a:ln w="9525" algn="ctr">
            <a:noFill/>
            <a:miter lim="800000"/>
            <a:headEnd/>
            <a:tailEnd/>
          </a:ln>
          <a:effectLst/>
        </p:spPr>
        <p:txBody>
          <a:bodyPr wrap="square" anchor="ctr">
            <a:spAutoFit/>
          </a:bodyPr>
          <a:lstStyle/>
          <a:p>
            <a:pPr algn="l">
              <a:spcBef>
                <a:spcPct val="0"/>
              </a:spcBef>
              <a:buFont typeface="Wingdings" pitchFamily="2" charset="2"/>
              <a:buNone/>
            </a:pPr>
            <a:r>
              <a:rPr lang="el-GR" sz="1100" b="1" dirty="0">
                <a:solidFill>
                  <a:schemeClr val="accent1"/>
                </a:solidFill>
              </a:rPr>
              <a:t>Σ  Υ  Ν  Ε  Τ  Α  Ι  Ρ  Ι  Σ  Τ  Ι  Κ  Η</a:t>
            </a:r>
          </a:p>
          <a:p>
            <a:pPr algn="l">
              <a:spcBef>
                <a:spcPct val="0"/>
              </a:spcBef>
              <a:buFont typeface="Wingdings" pitchFamily="2" charset="2"/>
              <a:buNone/>
            </a:pPr>
            <a:r>
              <a:rPr lang="el-GR" sz="1100" dirty="0" smtClean="0">
                <a:solidFill>
                  <a:schemeClr val="tx2"/>
                </a:solidFill>
                <a:latin typeface="Arial Black" pitchFamily="34" charset="0"/>
              </a:rPr>
              <a:t>ΤΡΑΠΕΖΑ Ν. ΤΡΙΚΑΛΩΝ</a:t>
            </a:r>
            <a:endParaRPr lang="el-GR" sz="1100" dirty="0">
              <a:solidFill>
                <a:schemeClr val="tx2"/>
              </a:solidFill>
              <a:latin typeface="Arial Black" pitchFamily="34" charset="0"/>
            </a:endParaRPr>
          </a:p>
        </p:txBody>
      </p:sp>
      <p:sp>
        <p:nvSpPr>
          <p:cNvPr id="11" name="10 - TextBox"/>
          <p:cNvSpPr txBox="1"/>
          <p:nvPr/>
        </p:nvSpPr>
        <p:spPr>
          <a:xfrm>
            <a:off x="539552" y="1340768"/>
            <a:ext cx="6192688" cy="369332"/>
          </a:xfrm>
          <a:prstGeom prst="rect">
            <a:avLst/>
          </a:prstGeom>
          <a:noFill/>
        </p:spPr>
        <p:txBody>
          <a:bodyPr wrap="square" rtlCol="0">
            <a:spAutoFit/>
          </a:bodyPr>
          <a:lstStyle/>
          <a:p>
            <a:r>
              <a:rPr lang="el-GR" dirty="0" smtClean="0"/>
              <a:t>Πληθυσμός</a:t>
            </a:r>
            <a:r>
              <a:rPr lang="en-US" dirty="0" smtClean="0"/>
              <a:t> </a:t>
            </a:r>
            <a:r>
              <a:rPr lang="en-US" b="1" dirty="0" smtClean="0"/>
              <a:t>737.762</a:t>
            </a:r>
            <a:r>
              <a:rPr lang="en-US" b="1" dirty="0"/>
              <a:t> </a:t>
            </a:r>
            <a:r>
              <a:rPr lang="en-US" sz="1100" dirty="0" smtClean="0"/>
              <a:t>(</a:t>
            </a:r>
            <a:r>
              <a:rPr lang="el-GR" sz="1100" dirty="0" smtClean="0"/>
              <a:t>απογραφή </a:t>
            </a:r>
            <a:r>
              <a:rPr lang="en-US" sz="1100" dirty="0" smtClean="0"/>
              <a:t>2011)</a:t>
            </a:r>
            <a:endParaRPr lang="el-GR" sz="1100" b="1" dirty="0"/>
          </a:p>
        </p:txBody>
      </p:sp>
      <p:sp>
        <p:nvSpPr>
          <p:cNvPr id="13" name="Text Box 4"/>
          <p:cNvSpPr txBox="1">
            <a:spLocks noChangeArrowheads="1"/>
          </p:cNvSpPr>
          <p:nvPr/>
        </p:nvSpPr>
        <p:spPr bwMode="auto">
          <a:xfrm>
            <a:off x="4827934" y="3601816"/>
            <a:ext cx="1369606" cy="307777"/>
          </a:xfrm>
          <a:prstGeom prst="rect">
            <a:avLst/>
          </a:prstGeom>
          <a:noFill/>
          <a:ln w="9525" algn="ctr">
            <a:noFill/>
            <a:miter lim="800000"/>
            <a:headEnd/>
            <a:tailEnd/>
          </a:ln>
          <a:effectLst/>
        </p:spPr>
        <p:txBody>
          <a:bodyPr wrap="square">
            <a:spAutoFit/>
          </a:bodyPr>
          <a:lstStyle/>
          <a:p>
            <a:pPr>
              <a:buFont typeface="Wingdings" pitchFamily="2" charset="2"/>
              <a:buNone/>
            </a:pPr>
            <a:r>
              <a:rPr lang="en-US" sz="1400" dirty="0" smtClean="0">
                <a:solidFill>
                  <a:srgbClr val="FF33CC"/>
                </a:solidFill>
                <a:latin typeface="Arial Black" pitchFamily="34" charset="0"/>
              </a:rPr>
              <a:t>1998 </a:t>
            </a:r>
            <a:r>
              <a:rPr lang="en-US" sz="1400" dirty="0">
                <a:solidFill>
                  <a:srgbClr val="FF33CC"/>
                </a:solidFill>
                <a:latin typeface="Arial Black" pitchFamily="34" charset="0"/>
              </a:rPr>
              <a:t>– </a:t>
            </a:r>
            <a:r>
              <a:rPr lang="en-US" sz="1400" dirty="0" smtClean="0">
                <a:solidFill>
                  <a:srgbClr val="FF33CC"/>
                </a:solidFill>
                <a:latin typeface="Arial Black" pitchFamily="34" charset="0"/>
              </a:rPr>
              <a:t>200</a:t>
            </a:r>
            <a:r>
              <a:rPr lang="el-GR" sz="1400" dirty="0" smtClean="0">
                <a:solidFill>
                  <a:srgbClr val="FF33CC"/>
                </a:solidFill>
                <a:latin typeface="Arial Black" pitchFamily="34" charset="0"/>
              </a:rPr>
              <a:t>6</a:t>
            </a:r>
            <a:endParaRPr lang="el-GR" sz="1400" dirty="0">
              <a:solidFill>
                <a:srgbClr val="FF33CC"/>
              </a:solidFill>
              <a:latin typeface="Arial Black" pitchFamily="34" charset="0"/>
            </a:endParaRPr>
          </a:p>
        </p:txBody>
      </p:sp>
      <p:pic>
        <p:nvPicPr>
          <p:cNvPr id="14" name="Picture 6"/>
          <p:cNvPicPr>
            <a:picLocks noChangeAspect="1" noChangeArrowheads="1"/>
          </p:cNvPicPr>
          <p:nvPr/>
        </p:nvPicPr>
        <p:blipFill>
          <a:blip r:embed="rId4" cstate="print"/>
          <a:srcRect/>
          <a:stretch>
            <a:fillRect/>
          </a:stretch>
        </p:blipFill>
        <p:spPr bwMode="auto">
          <a:xfrm>
            <a:off x="6268094" y="3601816"/>
            <a:ext cx="347663" cy="360362"/>
          </a:xfrm>
          <a:prstGeom prst="rect">
            <a:avLst/>
          </a:prstGeom>
          <a:noFill/>
          <a:ln w="9525">
            <a:noFill/>
            <a:miter lim="800000"/>
            <a:headEnd/>
            <a:tailEnd/>
          </a:ln>
        </p:spPr>
      </p:pic>
      <p:sp>
        <p:nvSpPr>
          <p:cNvPr id="15" name="14 - TextBox"/>
          <p:cNvSpPr txBox="1"/>
          <p:nvPr/>
        </p:nvSpPr>
        <p:spPr>
          <a:xfrm>
            <a:off x="5131802" y="3913628"/>
            <a:ext cx="3563155" cy="369332"/>
          </a:xfrm>
          <a:prstGeom prst="rect">
            <a:avLst/>
          </a:prstGeom>
          <a:noFill/>
        </p:spPr>
        <p:txBody>
          <a:bodyPr wrap="none" rtlCol="0">
            <a:spAutoFit/>
          </a:bodyPr>
          <a:lstStyle/>
          <a:p>
            <a:r>
              <a:rPr lang="el-GR" dirty="0" smtClean="0"/>
              <a:t>Ενεργητικό:    </a:t>
            </a:r>
            <a:r>
              <a:rPr lang="el-GR" i="1" dirty="0" smtClean="0"/>
              <a:t>82 εκατομμύρια</a:t>
            </a:r>
            <a:r>
              <a:rPr lang="en-US" i="1" dirty="0" smtClean="0"/>
              <a:t> </a:t>
            </a:r>
            <a:r>
              <a:rPr lang="el-GR" i="1" dirty="0" smtClean="0"/>
              <a:t>ευρώ</a:t>
            </a:r>
            <a:endParaRPr lang="el-GR" i="1" dirty="0"/>
          </a:p>
        </p:txBody>
      </p:sp>
      <p:sp>
        <p:nvSpPr>
          <p:cNvPr id="17" name="Text Box 4"/>
          <p:cNvSpPr txBox="1">
            <a:spLocks noChangeArrowheads="1"/>
          </p:cNvSpPr>
          <p:nvPr/>
        </p:nvSpPr>
        <p:spPr bwMode="auto">
          <a:xfrm>
            <a:off x="4860033" y="5055444"/>
            <a:ext cx="1369606" cy="307777"/>
          </a:xfrm>
          <a:prstGeom prst="rect">
            <a:avLst/>
          </a:prstGeom>
          <a:noFill/>
          <a:ln w="9525" algn="ctr">
            <a:noFill/>
            <a:miter lim="800000"/>
            <a:headEnd/>
            <a:tailEnd/>
          </a:ln>
          <a:effectLst/>
        </p:spPr>
        <p:txBody>
          <a:bodyPr wrap="square">
            <a:spAutoFit/>
          </a:bodyPr>
          <a:lstStyle/>
          <a:p>
            <a:pPr>
              <a:buFont typeface="Wingdings" pitchFamily="2" charset="2"/>
              <a:buNone/>
            </a:pPr>
            <a:r>
              <a:rPr lang="en-US" sz="1400" dirty="0" smtClean="0">
                <a:solidFill>
                  <a:srgbClr val="FF33CC"/>
                </a:solidFill>
                <a:latin typeface="Arial Black" pitchFamily="34" charset="0"/>
              </a:rPr>
              <a:t>200</a:t>
            </a:r>
            <a:r>
              <a:rPr lang="el-GR" sz="1400" dirty="0" smtClean="0">
                <a:solidFill>
                  <a:srgbClr val="FF33CC"/>
                </a:solidFill>
                <a:latin typeface="Arial Black" pitchFamily="34" charset="0"/>
              </a:rPr>
              <a:t>7</a:t>
            </a:r>
            <a:r>
              <a:rPr lang="en-US" sz="1400" dirty="0" smtClean="0">
                <a:solidFill>
                  <a:srgbClr val="FF33CC"/>
                </a:solidFill>
                <a:latin typeface="Arial Black" pitchFamily="34" charset="0"/>
              </a:rPr>
              <a:t> </a:t>
            </a:r>
            <a:r>
              <a:rPr lang="en-US" sz="1400" dirty="0">
                <a:solidFill>
                  <a:srgbClr val="FF33CC"/>
                </a:solidFill>
                <a:latin typeface="Arial Black" pitchFamily="34" charset="0"/>
              </a:rPr>
              <a:t>– </a:t>
            </a:r>
            <a:r>
              <a:rPr lang="en-US" sz="1400" dirty="0" smtClean="0">
                <a:solidFill>
                  <a:srgbClr val="FF33CC"/>
                </a:solidFill>
                <a:latin typeface="Arial Black" pitchFamily="34" charset="0"/>
              </a:rPr>
              <a:t>201</a:t>
            </a:r>
            <a:r>
              <a:rPr lang="el-GR" sz="1400" dirty="0" smtClean="0">
                <a:solidFill>
                  <a:srgbClr val="FF33CC"/>
                </a:solidFill>
                <a:latin typeface="Arial Black" pitchFamily="34" charset="0"/>
              </a:rPr>
              <a:t>7</a:t>
            </a:r>
            <a:endParaRPr lang="el-GR" sz="1400" dirty="0">
              <a:solidFill>
                <a:srgbClr val="FF33CC"/>
              </a:solidFill>
              <a:latin typeface="Arial Black" pitchFamily="34" charset="0"/>
            </a:endParaRPr>
          </a:p>
        </p:txBody>
      </p:sp>
      <p:sp>
        <p:nvSpPr>
          <p:cNvPr id="18" name="17 - TextBox"/>
          <p:cNvSpPr txBox="1"/>
          <p:nvPr/>
        </p:nvSpPr>
        <p:spPr>
          <a:xfrm>
            <a:off x="5131802" y="5376967"/>
            <a:ext cx="3627275" cy="369332"/>
          </a:xfrm>
          <a:prstGeom prst="rect">
            <a:avLst/>
          </a:prstGeom>
          <a:noFill/>
        </p:spPr>
        <p:txBody>
          <a:bodyPr wrap="none" rtlCol="0">
            <a:spAutoFit/>
          </a:bodyPr>
          <a:lstStyle/>
          <a:p>
            <a:r>
              <a:rPr lang="el-GR" dirty="0" smtClean="0"/>
              <a:t>Ενεργητικό:   </a:t>
            </a:r>
            <a:r>
              <a:rPr lang="el-GR" i="1" dirty="0" smtClean="0"/>
              <a:t>198 εκατομμύρια</a:t>
            </a:r>
            <a:r>
              <a:rPr lang="en-US" i="1" dirty="0" smtClean="0"/>
              <a:t> </a:t>
            </a:r>
            <a:r>
              <a:rPr lang="el-GR" i="1" dirty="0" smtClean="0"/>
              <a:t>ευρώ</a:t>
            </a:r>
            <a:endParaRPr lang="el-GR" i="1" dirty="0"/>
          </a:p>
        </p:txBody>
      </p:sp>
      <p:pic>
        <p:nvPicPr>
          <p:cNvPr id="20" name="Picture 9" descr="New-Logo_gif"/>
          <p:cNvPicPr>
            <a:picLocks noChangeAspect="1" noChangeArrowheads="1"/>
          </p:cNvPicPr>
          <p:nvPr/>
        </p:nvPicPr>
        <p:blipFill>
          <a:blip r:embed="rId5" cstate="print"/>
          <a:srcRect/>
          <a:stretch>
            <a:fillRect/>
          </a:stretch>
        </p:blipFill>
        <p:spPr bwMode="auto">
          <a:xfrm>
            <a:off x="6228184" y="4983436"/>
            <a:ext cx="2515065" cy="360040"/>
          </a:xfrm>
          <a:prstGeom prst="rect">
            <a:avLst/>
          </a:prstGeom>
          <a:noFill/>
          <a:ln w="9525">
            <a:noFill/>
            <a:miter lim="800000"/>
            <a:headEnd/>
            <a:tailEnd/>
          </a:ln>
        </p:spPr>
      </p:pic>
      <p:pic>
        <p:nvPicPr>
          <p:cNvPr id="21" name="Picture 9" descr="New-Logo_gif"/>
          <p:cNvPicPr>
            <a:picLocks noChangeAspect="1" noChangeArrowheads="1"/>
          </p:cNvPicPr>
          <p:nvPr/>
        </p:nvPicPr>
        <p:blipFill>
          <a:blip r:embed="rId5" cstate="print"/>
          <a:srcRect/>
          <a:stretch>
            <a:fillRect/>
          </a:stretch>
        </p:blipFill>
        <p:spPr bwMode="auto">
          <a:xfrm>
            <a:off x="395536" y="6453336"/>
            <a:ext cx="1872208" cy="268013"/>
          </a:xfrm>
          <a:prstGeom prst="rect">
            <a:avLst/>
          </a:prstGeom>
          <a:noFill/>
          <a:ln w="9525">
            <a:noFill/>
            <a:miter lim="800000"/>
            <a:headEnd/>
            <a:tailEnd/>
          </a:ln>
        </p:spPr>
      </p:pic>
      <p:sp>
        <p:nvSpPr>
          <p:cNvPr id="22" name="21 - TextBox"/>
          <p:cNvSpPr txBox="1"/>
          <p:nvPr/>
        </p:nvSpPr>
        <p:spPr>
          <a:xfrm>
            <a:off x="251520" y="116632"/>
            <a:ext cx="2973891" cy="400110"/>
          </a:xfrm>
          <a:prstGeom prst="rect">
            <a:avLst/>
          </a:prstGeom>
          <a:noFill/>
        </p:spPr>
        <p:txBody>
          <a:bodyPr wrap="none" rtlCol="0">
            <a:spAutoFit/>
          </a:bodyPr>
          <a:lstStyle/>
          <a:p>
            <a:r>
              <a:rPr lang="el-GR" sz="2000" b="1" dirty="0" smtClean="0">
                <a:solidFill>
                  <a:srgbClr val="0070C0"/>
                </a:solidFill>
                <a:latin typeface="Arial Rounded MT Bold" pitchFamily="34" charset="0"/>
              </a:rPr>
              <a:t>Συνοπτική παρουσίαση</a:t>
            </a:r>
            <a:endParaRPr lang="el-GR" sz="2000" b="1" dirty="0">
              <a:solidFill>
                <a:srgbClr val="0070C0"/>
              </a:solidFill>
            </a:endParaRPr>
          </a:p>
        </p:txBody>
      </p:sp>
      <p:cxnSp>
        <p:nvCxnSpPr>
          <p:cNvPr id="24" name="23 - Ευθεία γραμμή σύνδεσης"/>
          <p:cNvCxnSpPr/>
          <p:nvPr/>
        </p:nvCxnSpPr>
        <p:spPr>
          <a:xfrm flipV="1">
            <a:off x="323528" y="476672"/>
            <a:ext cx="8496944"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26 - Στρογγυλεμένο ορθογώνιο"/>
          <p:cNvSpPr/>
          <p:nvPr/>
        </p:nvSpPr>
        <p:spPr>
          <a:xfrm>
            <a:off x="7884368" y="116632"/>
            <a:ext cx="4320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9 - Γράφημα"/>
          <p:cNvGraphicFramePr/>
          <p:nvPr>
            <p:extLst>
              <p:ext uri="{D42A27DB-BD31-4B8C-83A1-F6EECF244321}">
                <p14:modId xmlns:p14="http://schemas.microsoft.com/office/powerpoint/2010/main" val="2478325575"/>
              </p:ext>
            </p:extLst>
          </p:nvPr>
        </p:nvGraphicFramePr>
        <p:xfrm>
          <a:off x="323528" y="548680"/>
          <a:ext cx="8820472" cy="5760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19 - Γράφημα"/>
          <p:cNvGraphicFramePr/>
          <p:nvPr>
            <p:extLst>
              <p:ext uri="{D42A27DB-BD31-4B8C-83A1-F6EECF244321}">
                <p14:modId xmlns:p14="http://schemas.microsoft.com/office/powerpoint/2010/main" val="1560726341"/>
              </p:ext>
            </p:extLst>
          </p:nvPr>
        </p:nvGraphicFramePr>
        <p:xfrm>
          <a:off x="342900" y="404664"/>
          <a:ext cx="8801100" cy="6073478"/>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p:cNvPicPr>
            <a:picLocks noChangeAspect="1" noChangeArrowheads="1"/>
          </p:cNvPicPr>
          <p:nvPr/>
        </p:nvPicPr>
        <p:blipFill>
          <a:blip r:embed="rId4" cstate="print"/>
          <a:srcRect/>
          <a:stretch>
            <a:fillRect/>
          </a:stretch>
        </p:blipFill>
        <p:spPr bwMode="auto">
          <a:xfrm>
            <a:off x="251520" y="620688"/>
            <a:ext cx="3377917" cy="3384376"/>
          </a:xfrm>
          <a:prstGeom prst="rect">
            <a:avLst/>
          </a:prstGeom>
          <a:noFill/>
          <a:ln w="9525">
            <a:noFill/>
            <a:miter lim="800000"/>
            <a:headEnd/>
            <a:tailEnd/>
          </a:ln>
        </p:spPr>
      </p:pic>
      <p:sp>
        <p:nvSpPr>
          <p:cNvPr id="15" name="14 - TextBox"/>
          <p:cNvSpPr txBox="1"/>
          <p:nvPr/>
        </p:nvSpPr>
        <p:spPr>
          <a:xfrm>
            <a:off x="3701445" y="555382"/>
            <a:ext cx="4549643" cy="307777"/>
          </a:xfrm>
          <a:prstGeom prst="rect">
            <a:avLst/>
          </a:prstGeom>
          <a:noFill/>
        </p:spPr>
        <p:txBody>
          <a:bodyPr wrap="none" rtlCol="0">
            <a:spAutoFit/>
          </a:bodyPr>
          <a:lstStyle/>
          <a:p>
            <a:r>
              <a:rPr lang="el-GR" sz="1400" u="sng" dirty="0" smtClean="0">
                <a:solidFill>
                  <a:srgbClr val="FFC000"/>
                </a:solidFill>
                <a:latin typeface="Arial Black" pitchFamily="34" charset="0"/>
              </a:rPr>
              <a:t>ΕΝΕΡΓΗΤΙΚΟ, ΣΥΝΕΤΑΙΡΟΙ ΚΑΙ ΠΡΟΣΩΠΙΚΟ</a:t>
            </a:r>
            <a:endParaRPr lang="el-GR" sz="1400" u="sng" dirty="0">
              <a:solidFill>
                <a:srgbClr val="FFC000"/>
              </a:solidFill>
              <a:latin typeface="Arial Black" pitchFamily="34" charset="0"/>
            </a:endParaRPr>
          </a:p>
        </p:txBody>
      </p:sp>
      <p:sp>
        <p:nvSpPr>
          <p:cNvPr id="8" name="Rectangle 231"/>
          <p:cNvSpPr>
            <a:spLocks noChangeArrowheads="1"/>
          </p:cNvSpPr>
          <p:nvPr/>
        </p:nvSpPr>
        <p:spPr bwMode="auto">
          <a:xfrm>
            <a:off x="3701445" y="3354990"/>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ΦΑΡΚΑΔΟΝΑ</a:t>
            </a:r>
            <a:endParaRPr lang="el-GR" b="0" i="0" u="none" strike="noStrike" baseline="0" dirty="0">
              <a:solidFill>
                <a:srgbClr val="0000FF"/>
              </a:solidFill>
              <a:latin typeface="Arial Black"/>
            </a:endParaRPr>
          </a:p>
        </p:txBody>
      </p:sp>
      <p:sp>
        <p:nvSpPr>
          <p:cNvPr id="9" name="Rectangle 231"/>
          <p:cNvSpPr>
            <a:spLocks noChangeArrowheads="1"/>
          </p:cNvSpPr>
          <p:nvPr/>
        </p:nvSpPr>
        <p:spPr bwMode="auto">
          <a:xfrm>
            <a:off x="3125381" y="4118541"/>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ΛΑΡΙΣΑ 1</a:t>
            </a:r>
            <a:endParaRPr lang="el-GR" b="0" i="0" u="none" strike="noStrike" baseline="0" dirty="0">
              <a:solidFill>
                <a:srgbClr val="0000FF"/>
              </a:solidFill>
              <a:latin typeface="Arial Black"/>
            </a:endParaRPr>
          </a:p>
        </p:txBody>
      </p:sp>
      <p:sp>
        <p:nvSpPr>
          <p:cNvPr id="10" name="Rectangle 231"/>
          <p:cNvSpPr>
            <a:spLocks noChangeArrowheads="1"/>
          </p:cNvSpPr>
          <p:nvPr/>
        </p:nvSpPr>
        <p:spPr bwMode="auto">
          <a:xfrm>
            <a:off x="4208730" y="2259601"/>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ΛΑΡΙΣΑ 2</a:t>
            </a:r>
            <a:endParaRPr lang="el-GR" b="0" i="0" u="none" strike="noStrike" baseline="0" dirty="0">
              <a:solidFill>
                <a:srgbClr val="0000FF"/>
              </a:solidFill>
              <a:latin typeface="Arial Black"/>
            </a:endParaRPr>
          </a:p>
        </p:txBody>
      </p:sp>
      <p:sp>
        <p:nvSpPr>
          <p:cNvPr id="11" name="Rectangle 231"/>
          <p:cNvSpPr>
            <a:spLocks noChangeArrowheads="1"/>
          </p:cNvSpPr>
          <p:nvPr/>
        </p:nvSpPr>
        <p:spPr bwMode="auto">
          <a:xfrm>
            <a:off x="3952965" y="2940888"/>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ΒΟΛΟΣ 1</a:t>
            </a:r>
            <a:endParaRPr lang="el-GR" b="0" i="0" u="none" strike="noStrike" baseline="0" dirty="0">
              <a:solidFill>
                <a:srgbClr val="0000FF"/>
              </a:solidFill>
              <a:latin typeface="Arial Black"/>
            </a:endParaRPr>
          </a:p>
        </p:txBody>
      </p:sp>
      <p:sp>
        <p:nvSpPr>
          <p:cNvPr id="12" name="Rectangle 231"/>
          <p:cNvSpPr>
            <a:spLocks noChangeArrowheads="1"/>
          </p:cNvSpPr>
          <p:nvPr/>
        </p:nvSpPr>
        <p:spPr bwMode="auto">
          <a:xfrm>
            <a:off x="4441894" y="1655447"/>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ΚΑΡΔΙΤΣΑ</a:t>
            </a:r>
            <a:endParaRPr lang="el-GR" b="0" i="0" u="none" strike="noStrike" baseline="0" dirty="0">
              <a:solidFill>
                <a:srgbClr val="0000FF"/>
              </a:solidFill>
              <a:latin typeface="Arial Black"/>
            </a:endParaRPr>
          </a:p>
        </p:txBody>
      </p:sp>
      <p:sp>
        <p:nvSpPr>
          <p:cNvPr id="13" name="Rectangle 231"/>
          <p:cNvSpPr>
            <a:spLocks noChangeArrowheads="1"/>
          </p:cNvSpPr>
          <p:nvPr/>
        </p:nvSpPr>
        <p:spPr bwMode="auto">
          <a:xfrm>
            <a:off x="5182966" y="958293"/>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ΒΟΛΟΣ 2</a:t>
            </a:r>
            <a:endParaRPr lang="el-GR" b="0" i="0" u="none" strike="noStrike" baseline="0" dirty="0">
              <a:solidFill>
                <a:srgbClr val="0000FF"/>
              </a:solidFill>
              <a:latin typeface="Arial Black"/>
            </a:endParaRPr>
          </a:p>
        </p:txBody>
      </p:sp>
      <p:sp>
        <p:nvSpPr>
          <p:cNvPr id="14" name="Rectangle 231"/>
          <p:cNvSpPr>
            <a:spLocks noChangeArrowheads="1"/>
          </p:cNvSpPr>
          <p:nvPr/>
        </p:nvSpPr>
        <p:spPr bwMode="auto">
          <a:xfrm>
            <a:off x="3707904" y="1052736"/>
            <a:ext cx="1368152" cy="360040"/>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ΔΗΜΙΟΥΡΓΙΑ ΚΑΤΑΣΤΗΜΑΤΩΝ</a:t>
            </a:r>
            <a:endParaRPr lang="el-GR" b="0" i="0" u="none" strike="noStrike" baseline="0" dirty="0">
              <a:solidFill>
                <a:srgbClr val="0000FF"/>
              </a:solidFill>
              <a:latin typeface="Arial Black"/>
            </a:endParaRPr>
          </a:p>
        </p:txBody>
      </p:sp>
      <p:graphicFrame>
        <p:nvGraphicFramePr>
          <p:cNvPr id="17" name="16 - Πίνακας"/>
          <p:cNvGraphicFramePr>
            <a:graphicFrameLocks noGrp="1"/>
          </p:cNvGraphicFramePr>
          <p:nvPr>
            <p:extLst>
              <p:ext uri="{D42A27DB-BD31-4B8C-83A1-F6EECF244321}">
                <p14:modId xmlns:p14="http://schemas.microsoft.com/office/powerpoint/2010/main" val="3544332322"/>
              </p:ext>
            </p:extLst>
          </p:nvPr>
        </p:nvGraphicFramePr>
        <p:xfrm>
          <a:off x="0" y="4581128"/>
          <a:ext cx="1691680" cy="689610"/>
        </p:xfrm>
        <a:graphic>
          <a:graphicData uri="http://schemas.openxmlformats.org/drawingml/2006/table">
            <a:tbl>
              <a:tblPr/>
              <a:tblGrid>
                <a:gridCol w="811573"/>
                <a:gridCol w="880107"/>
              </a:tblGrid>
              <a:tr h="161925">
                <a:tc rowSpan="4">
                  <a:txBody>
                    <a:bodyPr/>
                    <a:lstStyle/>
                    <a:p>
                      <a:pPr algn="ctr" fontAlgn="ctr"/>
                      <a:r>
                        <a:rPr lang="el-GR" sz="1800" b="1" i="0" u="none" strike="noStrike" dirty="0">
                          <a:solidFill>
                            <a:srgbClr val="FFC000"/>
                          </a:solidFill>
                          <a:latin typeface="Arial Black"/>
                        </a:rPr>
                        <a:t>1998</a:t>
                      </a:r>
                    </a:p>
                  </a:txBody>
                  <a:tcPr marL="0" marR="0" marT="0" marB="0" anchor="ctr">
                    <a:lnL>
                      <a:noFill/>
                    </a:lnL>
                    <a:lnR>
                      <a:noFill/>
                    </a:lnR>
                    <a:lnT>
                      <a:noFill/>
                    </a:lnT>
                    <a:lnB>
                      <a:noFill/>
                    </a:lnB>
                  </a:tcPr>
                </a:tc>
                <a:tc>
                  <a:txBody>
                    <a:bodyPr/>
                    <a:lstStyle/>
                    <a:p>
                      <a:pPr algn="ctr" fontAlgn="ctr"/>
                      <a:r>
                        <a:rPr lang="el-GR" sz="800" b="1" i="0" u="none" strike="noStrike" dirty="0" smtClean="0">
                          <a:solidFill>
                            <a:srgbClr val="0070C0"/>
                          </a:solidFill>
                          <a:latin typeface="Arial Greek"/>
                        </a:rPr>
                        <a:t>ΣΥΝΕΤΑΙΡΟΙ</a:t>
                      </a:r>
                      <a:endParaRPr lang="en-US" sz="800" b="1" i="0" u="none" strike="noStrike" dirty="0">
                        <a:solidFill>
                          <a:srgbClr val="0070C0"/>
                        </a:solidFill>
                        <a:latin typeface="Arial Greek"/>
                      </a:endParaRPr>
                    </a:p>
                  </a:txBody>
                  <a:tcPr marL="0" marR="0" marT="0" marB="0" anchor="ctr">
                    <a:lnL>
                      <a:noFill/>
                    </a:lnL>
                    <a:lnR>
                      <a:noFill/>
                    </a:lnR>
                    <a:lnT>
                      <a:noFill/>
                    </a:lnT>
                    <a:lnB>
                      <a:noFill/>
                    </a:lnB>
                  </a:tcPr>
                </a:tc>
              </a:tr>
              <a:tr h="161925">
                <a:tc vMerge="1">
                  <a:txBody>
                    <a:bodyPr/>
                    <a:lstStyle/>
                    <a:p>
                      <a:endParaRPr lang="el-GR"/>
                    </a:p>
                  </a:txBody>
                  <a:tcPr/>
                </a:tc>
                <a:tc>
                  <a:txBody>
                    <a:bodyPr/>
                    <a:lstStyle/>
                    <a:p>
                      <a:pPr algn="ctr" fontAlgn="ctr"/>
                      <a:r>
                        <a:rPr lang="el-GR" sz="1200" b="1" i="0" u="none" strike="noStrike" dirty="0">
                          <a:solidFill>
                            <a:srgbClr val="0070C0"/>
                          </a:solidFill>
                          <a:latin typeface="Arial Greek"/>
                        </a:rPr>
                        <a:t>2.144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61925">
                <a:tc vMerge="1">
                  <a:txBody>
                    <a:bodyPr/>
                    <a:lstStyle/>
                    <a:p>
                      <a:endParaRPr lang="el-GR"/>
                    </a:p>
                  </a:txBody>
                  <a:tcPr/>
                </a:tc>
                <a:tc>
                  <a:txBody>
                    <a:bodyPr/>
                    <a:lstStyle/>
                    <a:p>
                      <a:pPr algn="ctr" fontAlgn="ctr"/>
                      <a:r>
                        <a:rPr lang="el-GR" sz="800" b="1" i="0" u="none" strike="noStrike" dirty="0" smtClean="0">
                          <a:solidFill>
                            <a:srgbClr val="C00000"/>
                          </a:solidFill>
                          <a:latin typeface="Arial Greek"/>
                        </a:rPr>
                        <a:t>ΠΡΟΣΩΠΙΚΟ</a:t>
                      </a:r>
                      <a:endParaRPr lang="en-US" sz="800" b="1" i="0" u="none" strike="noStrike" dirty="0">
                        <a:solidFill>
                          <a:srgbClr val="C00000"/>
                        </a:solidFill>
                        <a:latin typeface="Arial Greek"/>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61925">
                <a:tc vMerge="1">
                  <a:txBody>
                    <a:bodyPr/>
                    <a:lstStyle/>
                    <a:p>
                      <a:endParaRPr lang="el-GR"/>
                    </a:p>
                  </a:txBody>
                  <a:tcPr/>
                </a:tc>
                <a:tc>
                  <a:txBody>
                    <a:bodyPr/>
                    <a:lstStyle/>
                    <a:p>
                      <a:pPr algn="ctr" fontAlgn="ctr"/>
                      <a:r>
                        <a:rPr lang="el-GR" sz="1200" b="1" i="0" u="none" strike="noStrike" dirty="0">
                          <a:solidFill>
                            <a:srgbClr val="C00000"/>
                          </a:solidFill>
                          <a:latin typeface="Arial Greek"/>
                        </a:rPr>
                        <a:t>6</a:t>
                      </a:r>
                    </a:p>
                  </a:txBody>
                  <a:tcPr marL="0" marR="0" marT="0" marB="0" anchor="ctr">
                    <a:lnL>
                      <a:noFill/>
                    </a:lnL>
                    <a:lnR>
                      <a:noFill/>
                    </a:lnR>
                    <a:lnT>
                      <a:noFill/>
                    </a:lnT>
                    <a:lnB>
                      <a:noFill/>
                    </a:lnB>
                  </a:tcPr>
                </a:tc>
              </a:tr>
            </a:tbl>
          </a:graphicData>
        </a:graphic>
      </p:graphicFrame>
      <p:graphicFrame>
        <p:nvGraphicFramePr>
          <p:cNvPr id="18" name="17 - Πίνακας"/>
          <p:cNvGraphicFramePr>
            <a:graphicFrameLocks noGrp="1"/>
          </p:cNvGraphicFramePr>
          <p:nvPr>
            <p:extLst>
              <p:ext uri="{D42A27DB-BD31-4B8C-83A1-F6EECF244321}">
                <p14:modId xmlns:p14="http://schemas.microsoft.com/office/powerpoint/2010/main" val="1998038444"/>
              </p:ext>
            </p:extLst>
          </p:nvPr>
        </p:nvGraphicFramePr>
        <p:xfrm>
          <a:off x="5167669" y="3789040"/>
          <a:ext cx="1800200" cy="689610"/>
        </p:xfrm>
        <a:graphic>
          <a:graphicData uri="http://schemas.openxmlformats.org/drawingml/2006/table">
            <a:tbl>
              <a:tblPr/>
              <a:tblGrid>
                <a:gridCol w="900100"/>
                <a:gridCol w="900100"/>
              </a:tblGrid>
              <a:tr h="161925">
                <a:tc rowSpan="4">
                  <a:txBody>
                    <a:bodyPr/>
                    <a:lstStyle/>
                    <a:p>
                      <a:pPr algn="ctr" fontAlgn="ctr"/>
                      <a:r>
                        <a:rPr lang="el-GR" sz="1800" b="1" i="0" u="none" strike="noStrike" dirty="0">
                          <a:solidFill>
                            <a:srgbClr val="FFC000"/>
                          </a:solidFill>
                          <a:latin typeface="Arial Black"/>
                        </a:rPr>
                        <a:t>2009</a:t>
                      </a:r>
                    </a:p>
                  </a:txBody>
                  <a:tcPr marL="0" marR="0" marT="0" marB="0" anchor="ctr">
                    <a:lnL>
                      <a:noFill/>
                    </a:lnL>
                    <a:lnR>
                      <a:noFill/>
                    </a:lnR>
                    <a:lnT>
                      <a:noFill/>
                    </a:lnT>
                    <a:lnB>
                      <a:noFill/>
                    </a:lnB>
                  </a:tcPr>
                </a:tc>
                <a:tc>
                  <a:txBody>
                    <a:bodyPr/>
                    <a:lstStyle/>
                    <a:p>
                      <a:pPr algn="ctr" fontAlgn="ctr"/>
                      <a:r>
                        <a:rPr lang="el-GR" sz="800" b="1" i="0" u="none" strike="noStrike" dirty="0" smtClean="0">
                          <a:solidFill>
                            <a:srgbClr val="0070C0"/>
                          </a:solidFill>
                          <a:latin typeface="Arial Greek"/>
                        </a:rPr>
                        <a:t>ΣΥΝΕΤΑΙΡΟΙ</a:t>
                      </a:r>
                      <a:endParaRPr lang="en-US" sz="800" b="1" i="0" u="none" strike="noStrike" dirty="0">
                        <a:solidFill>
                          <a:srgbClr val="0070C0"/>
                        </a:solidFill>
                        <a:latin typeface="Arial Greek"/>
                      </a:endParaRPr>
                    </a:p>
                  </a:txBody>
                  <a:tcPr marL="0" marR="0" marT="0" marB="0" anchor="ctr">
                    <a:lnL>
                      <a:noFill/>
                    </a:lnL>
                    <a:lnR>
                      <a:noFill/>
                    </a:lnR>
                    <a:lnT>
                      <a:noFill/>
                    </a:lnT>
                    <a:lnB>
                      <a:noFill/>
                    </a:lnB>
                  </a:tcPr>
                </a:tc>
              </a:tr>
              <a:tr h="161925">
                <a:tc vMerge="1">
                  <a:txBody>
                    <a:bodyPr/>
                    <a:lstStyle/>
                    <a:p>
                      <a:endParaRPr lang="el-GR"/>
                    </a:p>
                  </a:txBody>
                  <a:tcPr/>
                </a:tc>
                <a:tc>
                  <a:txBody>
                    <a:bodyPr/>
                    <a:lstStyle/>
                    <a:p>
                      <a:pPr algn="ctr" fontAlgn="ctr"/>
                      <a:r>
                        <a:rPr lang="el-GR" sz="1200" b="1" i="0" u="none" strike="noStrike">
                          <a:solidFill>
                            <a:srgbClr val="0070C0"/>
                          </a:solidFill>
                          <a:latin typeface="Arial Greek"/>
                        </a:rPr>
                        <a:t>8.367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61925">
                <a:tc vMerge="1">
                  <a:txBody>
                    <a:bodyPr/>
                    <a:lstStyle/>
                    <a:p>
                      <a:endParaRPr lang="el-GR"/>
                    </a:p>
                  </a:txBody>
                  <a:tcPr/>
                </a:tc>
                <a:tc>
                  <a:txBody>
                    <a:bodyPr/>
                    <a:lstStyle/>
                    <a:p>
                      <a:pPr algn="ctr" fontAlgn="ctr"/>
                      <a:r>
                        <a:rPr lang="el-GR" sz="800" b="1" i="0" u="none" strike="noStrike" dirty="0" smtClean="0">
                          <a:solidFill>
                            <a:srgbClr val="C00000"/>
                          </a:solidFill>
                          <a:latin typeface="Arial Greek"/>
                        </a:rPr>
                        <a:t>ΠΡΟΣΩΠΙΚΟ</a:t>
                      </a:r>
                      <a:endParaRPr lang="en-US" sz="800" b="1" i="0" u="none" strike="noStrike" dirty="0">
                        <a:solidFill>
                          <a:srgbClr val="C00000"/>
                        </a:solidFill>
                        <a:latin typeface="Arial Greek"/>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61925">
                <a:tc vMerge="1">
                  <a:txBody>
                    <a:bodyPr/>
                    <a:lstStyle/>
                    <a:p>
                      <a:endParaRPr lang="el-GR"/>
                    </a:p>
                  </a:txBody>
                  <a:tcPr/>
                </a:tc>
                <a:tc>
                  <a:txBody>
                    <a:bodyPr/>
                    <a:lstStyle/>
                    <a:p>
                      <a:pPr algn="ctr" fontAlgn="ctr"/>
                      <a:r>
                        <a:rPr lang="el-GR" sz="1200" b="1" i="0" u="none" strike="noStrike" dirty="0">
                          <a:solidFill>
                            <a:srgbClr val="C00000"/>
                          </a:solidFill>
                          <a:latin typeface="Arial Greek"/>
                        </a:rPr>
                        <a:t>59</a:t>
                      </a:r>
                    </a:p>
                  </a:txBody>
                  <a:tcPr marL="0" marR="0" marT="0" marB="0" anchor="ctr">
                    <a:lnL>
                      <a:noFill/>
                    </a:lnL>
                    <a:lnR>
                      <a:noFill/>
                    </a:lnR>
                    <a:lnT>
                      <a:noFill/>
                    </a:lnT>
                    <a:lnB>
                      <a:noFill/>
                    </a:lnB>
                  </a:tcPr>
                </a:tc>
              </a:tr>
            </a:tbl>
          </a:graphicData>
        </a:graphic>
      </p:graphicFrame>
      <p:graphicFrame>
        <p:nvGraphicFramePr>
          <p:cNvPr id="19" name="18 - Πίνακας"/>
          <p:cNvGraphicFramePr>
            <a:graphicFrameLocks noGrp="1"/>
          </p:cNvGraphicFramePr>
          <p:nvPr>
            <p:extLst>
              <p:ext uri="{D42A27DB-BD31-4B8C-83A1-F6EECF244321}">
                <p14:modId xmlns:p14="http://schemas.microsoft.com/office/powerpoint/2010/main" val="308628860"/>
              </p:ext>
            </p:extLst>
          </p:nvPr>
        </p:nvGraphicFramePr>
        <p:xfrm>
          <a:off x="5644175" y="2837701"/>
          <a:ext cx="1800200" cy="689610"/>
        </p:xfrm>
        <a:graphic>
          <a:graphicData uri="http://schemas.openxmlformats.org/drawingml/2006/table">
            <a:tbl>
              <a:tblPr/>
              <a:tblGrid>
                <a:gridCol w="892782"/>
                <a:gridCol w="907418"/>
              </a:tblGrid>
              <a:tr h="161925">
                <a:tc rowSpan="4">
                  <a:txBody>
                    <a:bodyPr/>
                    <a:lstStyle/>
                    <a:p>
                      <a:pPr algn="ctr" fontAlgn="ctr"/>
                      <a:r>
                        <a:rPr lang="el-GR" sz="1800" b="1" i="0" u="none" strike="noStrike" dirty="0">
                          <a:solidFill>
                            <a:srgbClr val="FFC000"/>
                          </a:solidFill>
                          <a:latin typeface="Arial Black"/>
                        </a:rPr>
                        <a:t>2012</a:t>
                      </a:r>
                    </a:p>
                  </a:txBody>
                  <a:tcPr marL="0" marR="0" marT="0" marB="0" anchor="ctr">
                    <a:lnL>
                      <a:noFill/>
                    </a:lnL>
                    <a:lnR>
                      <a:noFill/>
                    </a:lnR>
                    <a:lnT>
                      <a:noFill/>
                    </a:lnT>
                    <a:lnB>
                      <a:noFill/>
                    </a:lnB>
                  </a:tcPr>
                </a:tc>
                <a:tc>
                  <a:txBody>
                    <a:bodyPr/>
                    <a:lstStyle/>
                    <a:p>
                      <a:pPr algn="ctr" fontAlgn="ctr"/>
                      <a:r>
                        <a:rPr lang="el-GR" sz="800" b="1" i="0" u="none" strike="noStrike" dirty="0" smtClean="0">
                          <a:solidFill>
                            <a:srgbClr val="0070C0"/>
                          </a:solidFill>
                          <a:latin typeface="Arial Greek"/>
                        </a:rPr>
                        <a:t>ΣΥΝΕΤΑΙΡΟΙ</a:t>
                      </a:r>
                      <a:endParaRPr lang="en-US" sz="800" b="1" i="0" u="none" strike="noStrike" dirty="0">
                        <a:solidFill>
                          <a:srgbClr val="0070C0"/>
                        </a:solidFill>
                        <a:latin typeface="Arial Greek"/>
                      </a:endParaRPr>
                    </a:p>
                  </a:txBody>
                  <a:tcPr marL="0" marR="0" marT="0" marB="0" anchor="ctr">
                    <a:lnL>
                      <a:noFill/>
                    </a:lnL>
                    <a:lnR>
                      <a:noFill/>
                    </a:lnR>
                    <a:lnT>
                      <a:noFill/>
                    </a:lnT>
                    <a:lnB>
                      <a:noFill/>
                    </a:lnB>
                  </a:tcPr>
                </a:tc>
              </a:tr>
              <a:tr h="161925">
                <a:tc vMerge="1">
                  <a:txBody>
                    <a:bodyPr/>
                    <a:lstStyle/>
                    <a:p>
                      <a:endParaRPr lang="el-GR"/>
                    </a:p>
                  </a:txBody>
                  <a:tcPr/>
                </a:tc>
                <a:tc>
                  <a:txBody>
                    <a:bodyPr/>
                    <a:lstStyle/>
                    <a:p>
                      <a:pPr algn="ctr" fontAlgn="ctr"/>
                      <a:r>
                        <a:rPr lang="el-GR" sz="1200" b="1" i="0" u="none" strike="noStrike" dirty="0">
                          <a:solidFill>
                            <a:srgbClr val="0070C0"/>
                          </a:solidFill>
                          <a:latin typeface="Arial Greek"/>
                        </a:rPr>
                        <a:t>9.805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61925">
                <a:tc vMerge="1">
                  <a:txBody>
                    <a:bodyPr/>
                    <a:lstStyle/>
                    <a:p>
                      <a:endParaRPr lang="el-GR"/>
                    </a:p>
                  </a:txBody>
                  <a:tcPr/>
                </a:tc>
                <a:tc>
                  <a:txBody>
                    <a:bodyPr/>
                    <a:lstStyle/>
                    <a:p>
                      <a:pPr algn="ctr" fontAlgn="ctr"/>
                      <a:r>
                        <a:rPr lang="el-GR" sz="800" b="1" i="0" u="none" strike="noStrike" dirty="0" smtClean="0">
                          <a:solidFill>
                            <a:srgbClr val="C00000"/>
                          </a:solidFill>
                          <a:latin typeface="Arial Greek"/>
                        </a:rPr>
                        <a:t>ΠΡΟΣΩΠΙΚΟ</a:t>
                      </a:r>
                      <a:endParaRPr lang="en-US" sz="800" b="1" i="0" u="none" strike="noStrike" dirty="0">
                        <a:solidFill>
                          <a:srgbClr val="C00000"/>
                        </a:solidFill>
                        <a:latin typeface="Arial Greek"/>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61925">
                <a:tc vMerge="1">
                  <a:txBody>
                    <a:bodyPr/>
                    <a:lstStyle/>
                    <a:p>
                      <a:endParaRPr lang="el-GR"/>
                    </a:p>
                  </a:txBody>
                  <a:tcPr/>
                </a:tc>
                <a:tc>
                  <a:txBody>
                    <a:bodyPr/>
                    <a:lstStyle/>
                    <a:p>
                      <a:pPr algn="ctr" fontAlgn="ctr"/>
                      <a:r>
                        <a:rPr lang="el-GR" sz="1200" b="1" i="0" u="none" strike="noStrike" dirty="0">
                          <a:solidFill>
                            <a:srgbClr val="C00000"/>
                          </a:solidFill>
                          <a:latin typeface="Arial Greek"/>
                        </a:rPr>
                        <a:t>65</a:t>
                      </a:r>
                    </a:p>
                  </a:txBody>
                  <a:tcPr marL="0" marR="0" marT="0" marB="0" anchor="ctr">
                    <a:lnL>
                      <a:noFill/>
                    </a:lnL>
                    <a:lnR>
                      <a:noFill/>
                    </a:lnR>
                    <a:lnT>
                      <a:noFill/>
                    </a:lnT>
                    <a:lnB>
                      <a:noFill/>
                    </a:lnB>
                  </a:tcPr>
                </a:tc>
              </a:tr>
            </a:tbl>
          </a:graphicData>
        </a:graphic>
      </p:graphicFrame>
      <p:graphicFrame>
        <p:nvGraphicFramePr>
          <p:cNvPr id="20" name="19 - Πίνακας"/>
          <p:cNvGraphicFramePr>
            <a:graphicFrameLocks noGrp="1"/>
          </p:cNvGraphicFramePr>
          <p:nvPr>
            <p:extLst>
              <p:ext uri="{D42A27DB-BD31-4B8C-83A1-F6EECF244321}">
                <p14:modId xmlns:p14="http://schemas.microsoft.com/office/powerpoint/2010/main" val="2001544661"/>
              </p:ext>
            </p:extLst>
          </p:nvPr>
        </p:nvGraphicFramePr>
        <p:xfrm>
          <a:off x="4391980" y="4655814"/>
          <a:ext cx="1728192" cy="689610"/>
        </p:xfrm>
        <a:graphic>
          <a:graphicData uri="http://schemas.openxmlformats.org/drawingml/2006/table">
            <a:tbl>
              <a:tblPr/>
              <a:tblGrid>
                <a:gridCol w="864096"/>
                <a:gridCol w="864096"/>
              </a:tblGrid>
              <a:tr h="161925">
                <a:tc rowSpan="4">
                  <a:txBody>
                    <a:bodyPr/>
                    <a:lstStyle/>
                    <a:p>
                      <a:pPr algn="ctr" fontAlgn="ctr"/>
                      <a:r>
                        <a:rPr lang="el-GR" sz="1800" b="1" i="0" u="none" strike="noStrike" dirty="0">
                          <a:solidFill>
                            <a:srgbClr val="FFC000"/>
                          </a:solidFill>
                          <a:latin typeface="Arial Black"/>
                        </a:rPr>
                        <a:t>2006</a:t>
                      </a:r>
                    </a:p>
                  </a:txBody>
                  <a:tcPr marL="0" marR="0" marT="0" marB="0" anchor="ctr">
                    <a:lnL>
                      <a:noFill/>
                    </a:lnL>
                    <a:lnR>
                      <a:noFill/>
                    </a:lnR>
                    <a:lnT>
                      <a:noFill/>
                    </a:lnT>
                    <a:lnB>
                      <a:noFill/>
                    </a:lnB>
                  </a:tcPr>
                </a:tc>
                <a:tc>
                  <a:txBody>
                    <a:bodyPr/>
                    <a:lstStyle/>
                    <a:p>
                      <a:pPr algn="ctr" fontAlgn="ctr"/>
                      <a:r>
                        <a:rPr lang="el-GR" sz="800" b="1" i="0" u="none" strike="noStrike" dirty="0" smtClean="0">
                          <a:solidFill>
                            <a:srgbClr val="0070C0"/>
                          </a:solidFill>
                          <a:latin typeface="Arial Greek"/>
                        </a:rPr>
                        <a:t>ΣΥΝΕΤΑΙΡΟΙ</a:t>
                      </a:r>
                      <a:endParaRPr lang="en-US" sz="800" b="1" i="0" u="none" strike="noStrike" dirty="0">
                        <a:solidFill>
                          <a:srgbClr val="0070C0"/>
                        </a:solidFill>
                        <a:latin typeface="Arial Greek"/>
                      </a:endParaRPr>
                    </a:p>
                  </a:txBody>
                  <a:tcPr marL="0" marR="0" marT="0" marB="0" anchor="ctr">
                    <a:lnL>
                      <a:noFill/>
                    </a:lnL>
                    <a:lnR>
                      <a:noFill/>
                    </a:lnR>
                    <a:lnT>
                      <a:noFill/>
                    </a:lnT>
                    <a:lnB>
                      <a:noFill/>
                    </a:lnB>
                  </a:tcPr>
                </a:tc>
              </a:tr>
              <a:tr h="161925">
                <a:tc vMerge="1">
                  <a:txBody>
                    <a:bodyPr/>
                    <a:lstStyle/>
                    <a:p>
                      <a:endParaRPr lang="el-GR"/>
                    </a:p>
                  </a:txBody>
                  <a:tcPr/>
                </a:tc>
                <a:tc>
                  <a:txBody>
                    <a:bodyPr/>
                    <a:lstStyle/>
                    <a:p>
                      <a:pPr algn="ctr" fontAlgn="ctr"/>
                      <a:r>
                        <a:rPr lang="el-GR" sz="1200" b="1" i="0" u="none" strike="noStrike" dirty="0">
                          <a:solidFill>
                            <a:srgbClr val="0070C0"/>
                          </a:solidFill>
                          <a:latin typeface="Arial Greek"/>
                        </a:rPr>
                        <a:t>6.157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61925">
                <a:tc vMerge="1">
                  <a:txBody>
                    <a:bodyPr/>
                    <a:lstStyle/>
                    <a:p>
                      <a:endParaRPr lang="el-GR"/>
                    </a:p>
                  </a:txBody>
                  <a:tcPr/>
                </a:tc>
                <a:tc>
                  <a:txBody>
                    <a:bodyPr/>
                    <a:lstStyle/>
                    <a:p>
                      <a:pPr algn="ctr" fontAlgn="ctr"/>
                      <a:r>
                        <a:rPr lang="el-GR" sz="800" b="1" i="0" u="none" strike="noStrike" dirty="0" smtClean="0">
                          <a:solidFill>
                            <a:srgbClr val="C00000"/>
                          </a:solidFill>
                          <a:latin typeface="Arial Greek"/>
                        </a:rPr>
                        <a:t>ΠΡΟΣΩΠΙΚΟ</a:t>
                      </a:r>
                      <a:endParaRPr lang="en-US" sz="800" b="1" i="0" u="none" strike="noStrike" dirty="0">
                        <a:solidFill>
                          <a:srgbClr val="C00000"/>
                        </a:solidFill>
                        <a:latin typeface="Arial Greek"/>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61925">
                <a:tc vMerge="1">
                  <a:txBody>
                    <a:bodyPr/>
                    <a:lstStyle/>
                    <a:p>
                      <a:endParaRPr lang="el-GR"/>
                    </a:p>
                  </a:txBody>
                  <a:tcPr/>
                </a:tc>
                <a:tc>
                  <a:txBody>
                    <a:bodyPr/>
                    <a:lstStyle/>
                    <a:p>
                      <a:pPr algn="ctr" fontAlgn="ctr"/>
                      <a:r>
                        <a:rPr lang="el-GR" sz="1200" b="1" i="0" u="none" strike="noStrike" dirty="0">
                          <a:solidFill>
                            <a:srgbClr val="C00000"/>
                          </a:solidFill>
                          <a:latin typeface="Arial Greek"/>
                        </a:rPr>
                        <a:t>31</a:t>
                      </a:r>
                    </a:p>
                  </a:txBody>
                  <a:tcPr marL="0" marR="0" marT="0" marB="0" anchor="ctr">
                    <a:lnL>
                      <a:noFill/>
                    </a:lnL>
                    <a:lnR>
                      <a:noFill/>
                    </a:lnR>
                    <a:lnT>
                      <a:noFill/>
                    </a:lnT>
                    <a:lnB>
                      <a:noFill/>
                    </a:lnB>
                  </a:tcPr>
                </a:tc>
              </a:tr>
            </a:tbl>
          </a:graphicData>
        </a:graphic>
      </p:graphicFrame>
      <p:graphicFrame>
        <p:nvGraphicFramePr>
          <p:cNvPr id="21" name="20 - Πίνακας"/>
          <p:cNvGraphicFramePr>
            <a:graphicFrameLocks noGrp="1"/>
          </p:cNvGraphicFramePr>
          <p:nvPr>
            <p:extLst>
              <p:ext uri="{D42A27DB-BD31-4B8C-83A1-F6EECF244321}">
                <p14:modId xmlns:p14="http://schemas.microsoft.com/office/powerpoint/2010/main" val="3057266894"/>
              </p:ext>
            </p:extLst>
          </p:nvPr>
        </p:nvGraphicFramePr>
        <p:xfrm>
          <a:off x="3416642" y="5447260"/>
          <a:ext cx="1800200" cy="689610"/>
        </p:xfrm>
        <a:graphic>
          <a:graphicData uri="http://schemas.openxmlformats.org/drawingml/2006/table">
            <a:tbl>
              <a:tblPr/>
              <a:tblGrid>
                <a:gridCol w="900100"/>
                <a:gridCol w="900100"/>
              </a:tblGrid>
              <a:tr h="161925">
                <a:tc rowSpan="4">
                  <a:txBody>
                    <a:bodyPr/>
                    <a:lstStyle/>
                    <a:p>
                      <a:pPr algn="ctr" fontAlgn="ctr"/>
                      <a:r>
                        <a:rPr lang="el-GR" sz="1800" b="1" i="0" u="none" strike="noStrike" dirty="0">
                          <a:solidFill>
                            <a:srgbClr val="FFC000"/>
                          </a:solidFill>
                          <a:latin typeface="Arial Black"/>
                        </a:rPr>
                        <a:t>2003</a:t>
                      </a:r>
                    </a:p>
                  </a:txBody>
                  <a:tcPr marL="0" marR="0" marT="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800" b="1" i="0" u="none" strike="noStrike" dirty="0" smtClean="0">
                          <a:solidFill>
                            <a:srgbClr val="0070C0"/>
                          </a:solidFill>
                          <a:latin typeface="Arial Greek"/>
                        </a:rPr>
                        <a:t>ΣΥΝΕΤΑΙΡΟΙ</a:t>
                      </a:r>
                      <a:endParaRPr lang="en-US" sz="800" b="1" i="0" u="none" strike="noStrike" dirty="0" smtClean="0">
                        <a:solidFill>
                          <a:srgbClr val="0070C0"/>
                        </a:solidFill>
                        <a:latin typeface="Arial Greek"/>
                      </a:endParaRPr>
                    </a:p>
                  </a:txBody>
                  <a:tcPr marL="0" marR="0" marT="0" marB="0" anchor="ctr">
                    <a:lnL>
                      <a:noFill/>
                    </a:lnL>
                    <a:lnR>
                      <a:noFill/>
                    </a:lnR>
                    <a:lnT>
                      <a:noFill/>
                    </a:lnT>
                    <a:lnB>
                      <a:noFill/>
                    </a:lnB>
                  </a:tcPr>
                </a:tc>
              </a:tr>
              <a:tr h="161925">
                <a:tc vMerge="1">
                  <a:txBody>
                    <a:bodyPr/>
                    <a:lstStyle/>
                    <a:p>
                      <a:endParaRPr lang="el-GR"/>
                    </a:p>
                  </a:txBody>
                  <a:tcPr/>
                </a:tc>
                <a:tc>
                  <a:txBody>
                    <a:bodyPr/>
                    <a:lstStyle/>
                    <a:p>
                      <a:pPr algn="ctr" fontAlgn="ctr"/>
                      <a:r>
                        <a:rPr lang="el-GR" sz="1200" b="1" i="0" u="none" strike="noStrike" dirty="0">
                          <a:solidFill>
                            <a:srgbClr val="0070C0"/>
                          </a:solidFill>
                          <a:latin typeface="Arial Greek"/>
                        </a:rPr>
                        <a:t>3.983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61925">
                <a:tc vMerge="1">
                  <a:txBody>
                    <a:bodyPr/>
                    <a:lstStyle/>
                    <a:p>
                      <a:endParaRPr lang="el-GR"/>
                    </a:p>
                  </a:txBody>
                  <a:tcPr/>
                </a:tc>
                <a:tc>
                  <a:txBody>
                    <a:bodyPr/>
                    <a:lstStyle/>
                    <a:p>
                      <a:pPr algn="ctr" fontAlgn="ctr"/>
                      <a:r>
                        <a:rPr lang="el-GR" sz="800" b="1" i="0" u="none" strike="noStrike" dirty="0" smtClean="0">
                          <a:solidFill>
                            <a:srgbClr val="C00000"/>
                          </a:solidFill>
                          <a:latin typeface="Arial Greek"/>
                        </a:rPr>
                        <a:t>ΠΡΟΣΩΠΙΚΟ</a:t>
                      </a:r>
                      <a:endParaRPr lang="en-US" sz="800" b="1" i="0" u="none" strike="noStrike" dirty="0">
                        <a:solidFill>
                          <a:srgbClr val="C00000"/>
                        </a:solidFill>
                        <a:latin typeface="Arial Greek"/>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61925">
                <a:tc vMerge="1">
                  <a:txBody>
                    <a:bodyPr/>
                    <a:lstStyle/>
                    <a:p>
                      <a:endParaRPr lang="el-GR"/>
                    </a:p>
                  </a:txBody>
                  <a:tcPr/>
                </a:tc>
                <a:tc>
                  <a:txBody>
                    <a:bodyPr/>
                    <a:lstStyle/>
                    <a:p>
                      <a:pPr algn="ctr" fontAlgn="ctr"/>
                      <a:r>
                        <a:rPr lang="el-GR" sz="1200" b="1" i="0" u="none" strike="noStrike" dirty="0">
                          <a:solidFill>
                            <a:srgbClr val="C00000"/>
                          </a:solidFill>
                          <a:latin typeface="Arial Greek"/>
                        </a:rPr>
                        <a:t>16</a:t>
                      </a:r>
                    </a:p>
                  </a:txBody>
                  <a:tcPr marL="0" marR="0" marT="0" marB="0" anchor="ctr">
                    <a:lnL>
                      <a:noFill/>
                    </a:lnL>
                    <a:lnR>
                      <a:noFill/>
                    </a:lnR>
                    <a:lnT>
                      <a:noFill/>
                    </a:lnT>
                    <a:lnB>
                      <a:noFill/>
                    </a:lnB>
                  </a:tcPr>
                </a:tc>
              </a:tr>
            </a:tbl>
          </a:graphicData>
        </a:graphic>
      </p:graphicFrame>
      <p:pic>
        <p:nvPicPr>
          <p:cNvPr id="43" name="Picture 9" descr="New-Logo_gif"/>
          <p:cNvPicPr>
            <a:picLocks noChangeAspect="1" noChangeArrowheads="1"/>
          </p:cNvPicPr>
          <p:nvPr/>
        </p:nvPicPr>
        <p:blipFill>
          <a:blip r:embed="rId5" cstate="print"/>
          <a:srcRect/>
          <a:stretch>
            <a:fillRect/>
          </a:stretch>
        </p:blipFill>
        <p:spPr bwMode="auto">
          <a:xfrm>
            <a:off x="179512" y="6453336"/>
            <a:ext cx="1872208" cy="268013"/>
          </a:xfrm>
          <a:prstGeom prst="rect">
            <a:avLst/>
          </a:prstGeom>
          <a:noFill/>
          <a:ln w="9525">
            <a:noFill/>
            <a:miter lim="800000"/>
            <a:headEnd/>
            <a:tailEnd/>
          </a:ln>
        </p:spPr>
      </p:pic>
      <p:sp>
        <p:nvSpPr>
          <p:cNvPr id="44" name="Rectangle 231"/>
          <p:cNvSpPr>
            <a:spLocks noChangeArrowheads="1"/>
          </p:cNvSpPr>
          <p:nvPr/>
        </p:nvSpPr>
        <p:spPr bwMode="auto">
          <a:xfrm>
            <a:off x="132675" y="5743254"/>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ΤΡΙΚΑΛΑ 1</a:t>
            </a:r>
            <a:endParaRPr lang="el-GR" b="0" i="0" u="none" strike="noStrike" baseline="0" dirty="0">
              <a:solidFill>
                <a:srgbClr val="0000FF"/>
              </a:solidFill>
              <a:latin typeface="Arial Black"/>
            </a:endParaRPr>
          </a:p>
        </p:txBody>
      </p:sp>
      <p:sp>
        <p:nvSpPr>
          <p:cNvPr id="45" name="Rectangle 231"/>
          <p:cNvSpPr>
            <a:spLocks noChangeArrowheads="1"/>
          </p:cNvSpPr>
          <p:nvPr/>
        </p:nvSpPr>
        <p:spPr bwMode="auto">
          <a:xfrm>
            <a:off x="971422" y="5465861"/>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ΚΑΛΑΜΠΑΚΑ</a:t>
            </a:r>
            <a:endParaRPr lang="el-GR" b="0" i="0" u="none" strike="noStrike" baseline="0" dirty="0">
              <a:solidFill>
                <a:srgbClr val="0000FF"/>
              </a:solidFill>
              <a:latin typeface="Arial Black"/>
            </a:endParaRPr>
          </a:p>
        </p:txBody>
      </p:sp>
      <p:sp>
        <p:nvSpPr>
          <p:cNvPr id="46" name="Rectangle 231"/>
          <p:cNvSpPr>
            <a:spLocks noChangeArrowheads="1"/>
          </p:cNvSpPr>
          <p:nvPr/>
        </p:nvSpPr>
        <p:spPr bwMode="auto">
          <a:xfrm>
            <a:off x="1653695" y="5126804"/>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ΤΡΙΚΑΛΑ 2</a:t>
            </a:r>
            <a:endParaRPr lang="el-GR" b="0" i="0" u="none" strike="noStrike" baseline="0" dirty="0">
              <a:solidFill>
                <a:srgbClr val="0000FF"/>
              </a:solidFill>
              <a:latin typeface="Arial Black"/>
            </a:endParaRPr>
          </a:p>
        </p:txBody>
      </p:sp>
      <p:sp>
        <p:nvSpPr>
          <p:cNvPr id="47" name="Rectangle 231"/>
          <p:cNvSpPr>
            <a:spLocks noChangeArrowheads="1"/>
          </p:cNvSpPr>
          <p:nvPr/>
        </p:nvSpPr>
        <p:spPr bwMode="auto">
          <a:xfrm>
            <a:off x="2339752" y="4725144"/>
            <a:ext cx="1008112" cy="216024"/>
          </a:xfrm>
          <a:prstGeom prst="rect">
            <a:avLst/>
          </a:prstGeom>
          <a:solidFill>
            <a:srgbClr val="FFFF00"/>
          </a:solidFill>
          <a:ln w="38100" algn="ctr">
            <a:solidFill>
              <a:srgbClr val="FF6600"/>
            </a:solidFill>
            <a:miter lim="800000"/>
            <a:headEnd/>
            <a:tailEnd/>
          </a:ln>
          <a:effectLst/>
        </p:spPr>
        <p:txBody>
          <a:bodyPr wrap="square" lIns="36576" tIns="41148"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l-GR" dirty="0" smtClean="0">
                <a:solidFill>
                  <a:srgbClr val="0000FF"/>
                </a:solidFill>
                <a:latin typeface="Arial Black"/>
              </a:rPr>
              <a:t>ΕΛΑΤΗ</a:t>
            </a:r>
            <a:endParaRPr lang="el-GR" b="0" i="0" u="none" strike="noStrike" baseline="0" dirty="0">
              <a:solidFill>
                <a:srgbClr val="0000FF"/>
              </a:solidFill>
              <a:latin typeface="Arial Black"/>
            </a:endParaRPr>
          </a:p>
        </p:txBody>
      </p:sp>
      <p:sp>
        <p:nvSpPr>
          <p:cNvPr id="48" name="47 - TextBox"/>
          <p:cNvSpPr txBox="1"/>
          <p:nvPr/>
        </p:nvSpPr>
        <p:spPr>
          <a:xfrm>
            <a:off x="251520" y="116632"/>
            <a:ext cx="2973891" cy="400110"/>
          </a:xfrm>
          <a:prstGeom prst="rect">
            <a:avLst/>
          </a:prstGeom>
          <a:noFill/>
        </p:spPr>
        <p:txBody>
          <a:bodyPr wrap="none" rtlCol="0">
            <a:spAutoFit/>
          </a:bodyPr>
          <a:lstStyle/>
          <a:p>
            <a:r>
              <a:rPr lang="el-GR" sz="2000" b="1" dirty="0" smtClean="0">
                <a:solidFill>
                  <a:srgbClr val="0070C0"/>
                </a:solidFill>
                <a:latin typeface="Arial Rounded MT Bold" pitchFamily="34" charset="0"/>
              </a:rPr>
              <a:t>Συνοπτική παρουσίαση</a:t>
            </a:r>
            <a:endParaRPr lang="el-GR" sz="2000" b="1" dirty="0">
              <a:solidFill>
                <a:srgbClr val="0070C0"/>
              </a:solidFill>
            </a:endParaRPr>
          </a:p>
        </p:txBody>
      </p:sp>
      <p:cxnSp>
        <p:nvCxnSpPr>
          <p:cNvPr id="49" name="48 - Ευθεία γραμμή σύνδεσης"/>
          <p:cNvCxnSpPr/>
          <p:nvPr/>
        </p:nvCxnSpPr>
        <p:spPr>
          <a:xfrm flipV="1">
            <a:off x="323528" y="476672"/>
            <a:ext cx="8496944"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50" name="49 - Στρογγυλεμένο ορθογώνιο"/>
          <p:cNvSpPr/>
          <p:nvPr/>
        </p:nvSpPr>
        <p:spPr>
          <a:xfrm>
            <a:off x="7884368" y="116632"/>
            <a:ext cx="4320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l-GR" sz="2000" dirty="0"/>
          </a:p>
        </p:txBody>
      </p:sp>
      <p:graphicFrame>
        <p:nvGraphicFramePr>
          <p:cNvPr id="51" name="50 - Πίνακας"/>
          <p:cNvGraphicFramePr>
            <a:graphicFrameLocks noGrp="1"/>
          </p:cNvGraphicFramePr>
          <p:nvPr>
            <p:extLst>
              <p:ext uri="{D42A27DB-BD31-4B8C-83A1-F6EECF244321}">
                <p14:modId xmlns:p14="http://schemas.microsoft.com/office/powerpoint/2010/main" val="1058271707"/>
              </p:ext>
            </p:extLst>
          </p:nvPr>
        </p:nvGraphicFramePr>
        <p:xfrm>
          <a:off x="7092280" y="4149080"/>
          <a:ext cx="1907704" cy="689610"/>
        </p:xfrm>
        <a:graphic>
          <a:graphicData uri="http://schemas.openxmlformats.org/drawingml/2006/table">
            <a:tbl>
              <a:tblPr/>
              <a:tblGrid>
                <a:gridCol w="953852"/>
                <a:gridCol w="953852"/>
              </a:tblGrid>
              <a:tr h="161925">
                <a:tc rowSpan="4">
                  <a:txBody>
                    <a:bodyPr/>
                    <a:lstStyle/>
                    <a:p>
                      <a:pPr algn="ctr" fontAlgn="ctr"/>
                      <a:r>
                        <a:rPr lang="el-GR" sz="1800" b="1" i="0" u="none" strike="noStrike" dirty="0" smtClean="0">
                          <a:solidFill>
                            <a:srgbClr val="FFC000"/>
                          </a:solidFill>
                          <a:latin typeface="Arial Black"/>
                        </a:rPr>
                        <a:t>20</a:t>
                      </a:r>
                      <a:r>
                        <a:rPr lang="en-US" sz="1800" b="1" i="0" u="none" strike="noStrike" dirty="0" smtClean="0">
                          <a:solidFill>
                            <a:srgbClr val="FFC000"/>
                          </a:solidFill>
                          <a:latin typeface="Arial Black"/>
                        </a:rPr>
                        <a:t>1</a:t>
                      </a:r>
                      <a:r>
                        <a:rPr lang="el-GR" sz="1800" b="1" i="0" u="none" strike="noStrike" dirty="0" smtClean="0">
                          <a:solidFill>
                            <a:srgbClr val="FFC000"/>
                          </a:solidFill>
                          <a:latin typeface="Arial Black"/>
                        </a:rPr>
                        <a:t>7</a:t>
                      </a:r>
                      <a:endParaRPr lang="el-GR" sz="1800" b="1" i="0" u="none" strike="noStrike" dirty="0">
                        <a:solidFill>
                          <a:srgbClr val="FFC000"/>
                        </a:solidFill>
                        <a:latin typeface="Arial Black"/>
                      </a:endParaRPr>
                    </a:p>
                  </a:txBody>
                  <a:tcPr marL="0" marR="0" marT="0" marB="0" anchor="ctr">
                    <a:lnL>
                      <a:noFill/>
                    </a:lnL>
                    <a:lnR>
                      <a:noFill/>
                    </a:lnR>
                    <a:lnT>
                      <a:noFill/>
                    </a:lnT>
                    <a:lnB>
                      <a:noFill/>
                    </a:lnB>
                  </a:tcPr>
                </a:tc>
                <a:tc>
                  <a:txBody>
                    <a:bodyPr/>
                    <a:lstStyle/>
                    <a:p>
                      <a:pPr algn="ctr" fontAlgn="ctr"/>
                      <a:r>
                        <a:rPr lang="el-GR" sz="800" b="1" i="0" u="none" strike="noStrike" dirty="0" smtClean="0">
                          <a:solidFill>
                            <a:srgbClr val="0070C0"/>
                          </a:solidFill>
                          <a:latin typeface="Arial Greek"/>
                        </a:rPr>
                        <a:t>ΣΥΝΕΤΑΙΡΟΙ</a:t>
                      </a:r>
                      <a:endParaRPr lang="en-US" sz="800" b="1" i="0" u="none" strike="noStrike" dirty="0">
                        <a:solidFill>
                          <a:srgbClr val="0070C0"/>
                        </a:solidFill>
                        <a:latin typeface="Arial Greek"/>
                      </a:endParaRPr>
                    </a:p>
                  </a:txBody>
                  <a:tcPr marL="0" marR="0" marT="0" marB="0" anchor="ctr">
                    <a:lnL>
                      <a:noFill/>
                    </a:lnL>
                    <a:lnR>
                      <a:noFill/>
                    </a:lnR>
                    <a:lnT>
                      <a:noFill/>
                    </a:lnT>
                    <a:lnB>
                      <a:noFill/>
                    </a:lnB>
                  </a:tcPr>
                </a:tc>
              </a:tr>
              <a:tr h="161925">
                <a:tc vMerge="1">
                  <a:txBody>
                    <a:bodyPr/>
                    <a:lstStyle/>
                    <a:p>
                      <a:endParaRPr lang="el-GR"/>
                    </a:p>
                  </a:txBody>
                  <a:tcPr/>
                </a:tc>
                <a:tc>
                  <a:txBody>
                    <a:bodyPr/>
                    <a:lstStyle/>
                    <a:p>
                      <a:pPr algn="ctr" fontAlgn="ctr"/>
                      <a:r>
                        <a:rPr lang="el-GR" sz="1200" b="1" i="0" u="none" strike="noStrike" dirty="0" smtClean="0">
                          <a:solidFill>
                            <a:srgbClr val="0070C0"/>
                          </a:solidFill>
                          <a:latin typeface="Arial Greek"/>
                        </a:rPr>
                        <a:t>13.510</a:t>
                      </a:r>
                      <a:endParaRPr lang="el-GR" sz="1200" b="1" i="0" u="none" strike="noStrike" dirty="0">
                        <a:solidFill>
                          <a:srgbClr val="0070C0"/>
                        </a:solidFill>
                        <a:latin typeface="Arial Greek"/>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61925">
                <a:tc vMerge="1">
                  <a:txBody>
                    <a:bodyPr/>
                    <a:lstStyle/>
                    <a:p>
                      <a:endParaRPr lang="el-GR"/>
                    </a:p>
                  </a:txBody>
                  <a:tcPr/>
                </a:tc>
                <a:tc>
                  <a:txBody>
                    <a:bodyPr/>
                    <a:lstStyle/>
                    <a:p>
                      <a:pPr algn="ctr" fontAlgn="ctr"/>
                      <a:r>
                        <a:rPr lang="el-GR" sz="800" b="1" i="0" u="none" strike="noStrike" dirty="0" smtClean="0">
                          <a:solidFill>
                            <a:srgbClr val="C00000"/>
                          </a:solidFill>
                          <a:latin typeface="Arial Greek"/>
                        </a:rPr>
                        <a:t>ΠΡΟΣΩΠΙΚΟ</a:t>
                      </a:r>
                      <a:endParaRPr lang="en-US" sz="800" b="1" i="0" u="none" strike="noStrike" dirty="0">
                        <a:solidFill>
                          <a:srgbClr val="C00000"/>
                        </a:solidFill>
                        <a:latin typeface="Arial Greek"/>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61925">
                <a:tc vMerge="1">
                  <a:txBody>
                    <a:bodyPr/>
                    <a:lstStyle/>
                    <a:p>
                      <a:endParaRPr lang="el-GR"/>
                    </a:p>
                  </a:txBody>
                  <a:tcPr/>
                </a:tc>
                <a:tc>
                  <a:txBody>
                    <a:bodyPr/>
                    <a:lstStyle/>
                    <a:p>
                      <a:pPr algn="ctr" fontAlgn="ctr"/>
                      <a:r>
                        <a:rPr lang="en-US" sz="1200" b="1" i="0" u="none" strike="noStrike" dirty="0" smtClean="0">
                          <a:solidFill>
                            <a:srgbClr val="C00000"/>
                          </a:solidFill>
                          <a:latin typeface="Arial Greek"/>
                        </a:rPr>
                        <a:t>8</a:t>
                      </a:r>
                      <a:r>
                        <a:rPr lang="el-GR" sz="1200" b="1" i="0" u="none" strike="noStrike" dirty="0" smtClean="0">
                          <a:solidFill>
                            <a:srgbClr val="C00000"/>
                          </a:solidFill>
                          <a:latin typeface="Arial Greek"/>
                        </a:rPr>
                        <a:t>1</a:t>
                      </a:r>
                      <a:endParaRPr lang="el-GR" sz="1200" b="1" i="0" u="none" strike="noStrike" dirty="0">
                        <a:solidFill>
                          <a:srgbClr val="C00000"/>
                        </a:solidFill>
                        <a:latin typeface="Arial Greek"/>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548680"/>
            <a:ext cx="5328592" cy="5709255"/>
          </a:xfrm>
          <a:prstGeom prst="rect">
            <a:avLst/>
          </a:prstGeom>
        </p:spPr>
        <p:txBody>
          <a:bodyPr wrap="square">
            <a:spAutoFit/>
          </a:bodyPr>
          <a:lstStyle/>
          <a:p>
            <a:pPr algn="just">
              <a:spcBef>
                <a:spcPts val="600"/>
              </a:spcBef>
              <a:buSzPct val="80000"/>
              <a:buBlip>
                <a:blip r:embed="rId2"/>
              </a:buBlip>
            </a:pPr>
            <a:r>
              <a:rPr lang="en-US" sz="1500" dirty="0"/>
              <a:t> </a:t>
            </a:r>
            <a:r>
              <a:rPr lang="el-GR" sz="1500" dirty="0" smtClean="0"/>
              <a:t>Η Συνεταιριστική Τράπεζα Θεσσαλίας είναι μία από τις μεγαλύτερες συνεταιριστικές τράπεζες στην Ελλάδα, έχοντας</a:t>
            </a:r>
            <a:r>
              <a:rPr lang="en-US" sz="1500" dirty="0" smtClean="0"/>
              <a:t>, </a:t>
            </a:r>
            <a:r>
              <a:rPr lang="el-GR" sz="1500" dirty="0" smtClean="0"/>
              <a:t>στο</a:t>
            </a:r>
            <a:r>
              <a:rPr lang="en-US" sz="1500" dirty="0" smtClean="0"/>
              <a:t> 201</a:t>
            </a:r>
            <a:r>
              <a:rPr lang="el-GR" sz="1500" dirty="0" smtClean="0"/>
              <a:t>7</a:t>
            </a:r>
            <a:r>
              <a:rPr lang="en-US" sz="1500" dirty="0" smtClean="0"/>
              <a:t>, 2</a:t>
            </a:r>
            <a:r>
              <a:rPr lang="el-GR" sz="1500" dirty="0" smtClean="0"/>
              <a:t>3</a:t>
            </a:r>
            <a:r>
              <a:rPr lang="en-US" sz="1500" dirty="0" smtClean="0"/>
              <a:t> </a:t>
            </a:r>
            <a:r>
              <a:rPr lang="el-GR" sz="1500" dirty="0" smtClean="0"/>
              <a:t>έτη δραστηριοποίησης και θετικής συμβολής στην τοπική οικονομία.</a:t>
            </a:r>
            <a:r>
              <a:rPr lang="en-US" sz="1500" dirty="0" smtClean="0"/>
              <a:t> </a:t>
            </a:r>
          </a:p>
          <a:p>
            <a:pPr algn="just">
              <a:spcBef>
                <a:spcPts val="600"/>
              </a:spcBef>
              <a:buSzPct val="80000"/>
              <a:buBlip>
                <a:blip r:embed="rId2"/>
              </a:buBlip>
            </a:pPr>
            <a:r>
              <a:rPr lang="en-US" sz="1500" dirty="0" smtClean="0"/>
              <a:t> </a:t>
            </a:r>
            <a:r>
              <a:rPr lang="el-GR" sz="1500" dirty="0" smtClean="0"/>
              <a:t>Οι συνεταίροι υπερβαίνουν τις 13 χιλιάδες</a:t>
            </a:r>
            <a:r>
              <a:rPr lang="en-US" sz="1500" dirty="0" smtClean="0"/>
              <a:t>. </a:t>
            </a:r>
            <a:r>
              <a:rPr lang="el-GR" sz="1500" dirty="0" smtClean="0"/>
              <a:t>Κατά τη διάρκεια της κρίσης </a:t>
            </a:r>
            <a:r>
              <a:rPr lang="en-US" sz="1500" dirty="0" smtClean="0"/>
              <a:t>2010-1</a:t>
            </a:r>
            <a:r>
              <a:rPr lang="el-GR" sz="1500" dirty="0" smtClean="0"/>
              <a:t>7</a:t>
            </a:r>
            <a:r>
              <a:rPr lang="en-US" sz="1500" dirty="0" smtClean="0"/>
              <a:t>, </a:t>
            </a:r>
            <a:r>
              <a:rPr lang="el-GR" sz="1500" dirty="0" smtClean="0"/>
              <a:t>η Τράπεζα αύξησε το συνεταιριστικό της κεφάλαιο κατά </a:t>
            </a:r>
            <a:r>
              <a:rPr lang="en-US" sz="1500" dirty="0" smtClean="0"/>
              <a:t>2</a:t>
            </a:r>
            <a:r>
              <a:rPr lang="el-GR" sz="1500" dirty="0" smtClean="0"/>
              <a:t>4</a:t>
            </a:r>
            <a:r>
              <a:rPr lang="en-US" sz="1500" dirty="0" smtClean="0"/>
              <a:t>% </a:t>
            </a:r>
            <a:r>
              <a:rPr lang="el-GR" sz="1500" dirty="0" smtClean="0"/>
              <a:t>στα</a:t>
            </a:r>
            <a:r>
              <a:rPr lang="en-US" sz="1500" dirty="0" smtClean="0"/>
              <a:t> €26</a:t>
            </a:r>
            <a:r>
              <a:rPr lang="el-GR" sz="1500" dirty="0" smtClean="0"/>
              <a:t>,6</a:t>
            </a:r>
            <a:r>
              <a:rPr lang="en-US" sz="1500" dirty="0" smtClean="0"/>
              <a:t> </a:t>
            </a:r>
            <a:r>
              <a:rPr lang="el-GR" sz="1500" dirty="0" smtClean="0"/>
              <a:t>εκατ.</a:t>
            </a:r>
            <a:endParaRPr lang="en-US" sz="1500" dirty="0" smtClean="0"/>
          </a:p>
          <a:p>
            <a:pPr algn="just">
              <a:spcBef>
                <a:spcPts val="600"/>
              </a:spcBef>
              <a:buSzPct val="80000"/>
              <a:buBlip>
                <a:blip r:embed="rId2"/>
              </a:buBlip>
            </a:pPr>
            <a:r>
              <a:rPr lang="en-US" sz="1500" dirty="0" smtClean="0"/>
              <a:t> </a:t>
            </a:r>
            <a:r>
              <a:rPr lang="el-GR" sz="1500" dirty="0" smtClean="0"/>
              <a:t>Το μερίδιο αγοράς των καταθέσεων ήταν στο</a:t>
            </a:r>
            <a:r>
              <a:rPr lang="en-US" sz="1500" dirty="0" smtClean="0"/>
              <a:t> </a:t>
            </a:r>
            <a:r>
              <a:rPr lang="el-GR" sz="1500" dirty="0" smtClean="0"/>
              <a:t>3</a:t>
            </a:r>
            <a:r>
              <a:rPr lang="en-US" sz="1500" dirty="0" smtClean="0"/>
              <a:t>% </a:t>
            </a:r>
            <a:r>
              <a:rPr lang="el-GR" sz="1500" dirty="0" smtClean="0"/>
              <a:t>στη Περιφέρεια τον Δεκέμβριο του 2017</a:t>
            </a:r>
            <a:r>
              <a:rPr lang="en-US" sz="1500" dirty="0" smtClean="0"/>
              <a:t>. </a:t>
            </a:r>
            <a:r>
              <a:rPr lang="el-GR" sz="1500" dirty="0" smtClean="0"/>
              <a:t>Ειδικά στις προθεσμιακές καταθέσεις ανέρχονταν στο</a:t>
            </a:r>
            <a:r>
              <a:rPr lang="en-US" sz="1500" dirty="0" smtClean="0"/>
              <a:t> </a:t>
            </a:r>
            <a:r>
              <a:rPr lang="el-GR" sz="1500" dirty="0" smtClean="0"/>
              <a:t>6</a:t>
            </a:r>
            <a:r>
              <a:rPr lang="en-US" sz="1500" dirty="0" smtClean="0"/>
              <a:t>% </a:t>
            </a:r>
            <a:r>
              <a:rPr lang="el-GR" sz="1500" dirty="0" smtClean="0"/>
              <a:t>και στην Περιφερειακή Ενότητα Τρικάλων στο</a:t>
            </a:r>
            <a:r>
              <a:rPr lang="en-US" sz="1500" dirty="0" smtClean="0"/>
              <a:t> </a:t>
            </a:r>
            <a:r>
              <a:rPr lang="el-GR" sz="1500" dirty="0" smtClean="0"/>
              <a:t>9,4</a:t>
            </a:r>
            <a:r>
              <a:rPr lang="en-US" sz="1500" dirty="0" smtClean="0"/>
              <a:t>%.</a:t>
            </a:r>
            <a:endParaRPr lang="el-GR" sz="1500" dirty="0" smtClean="0"/>
          </a:p>
          <a:p>
            <a:pPr algn="just">
              <a:spcBef>
                <a:spcPts val="600"/>
              </a:spcBef>
              <a:buSzPct val="80000"/>
              <a:buBlip>
                <a:blip r:embed="rId2"/>
              </a:buBlip>
            </a:pPr>
            <a:r>
              <a:rPr lang="en-US" sz="1500" dirty="0" smtClean="0"/>
              <a:t> </a:t>
            </a:r>
            <a:r>
              <a:rPr lang="el-GR" sz="1500" dirty="0" smtClean="0"/>
              <a:t>Η Τράπεζα προσφέρει μια πλήρη σειρά </a:t>
            </a:r>
            <a:r>
              <a:rPr lang="el-GR" sz="1500" dirty="0" err="1" smtClean="0"/>
              <a:t>καταθετικών</a:t>
            </a:r>
            <a:r>
              <a:rPr lang="el-GR" sz="1500" dirty="0" smtClean="0"/>
              <a:t> προϊόντων όψεως, ταμιευτηρίου και προθεσμίας.</a:t>
            </a:r>
          </a:p>
          <a:p>
            <a:pPr algn="just">
              <a:spcBef>
                <a:spcPts val="600"/>
              </a:spcBef>
              <a:buSzPct val="80000"/>
              <a:buBlip>
                <a:blip r:embed="rId2"/>
              </a:buBlip>
            </a:pPr>
            <a:r>
              <a:rPr lang="en-US" sz="1500" dirty="0" smtClean="0"/>
              <a:t> </a:t>
            </a:r>
            <a:r>
              <a:rPr lang="el-GR" sz="1500" dirty="0" smtClean="0"/>
              <a:t>Στα δάνεια δίνεται έμφαση στις επιχειρηματικές χορηγήσεις.</a:t>
            </a:r>
            <a:r>
              <a:rPr lang="en-US" sz="1500" dirty="0" smtClean="0"/>
              <a:t> </a:t>
            </a:r>
            <a:r>
              <a:rPr lang="el-GR" sz="1500" dirty="0" smtClean="0"/>
              <a:t>Σημαντική παρουσία στην Περιφέρεια με</a:t>
            </a:r>
            <a:r>
              <a:rPr lang="en-US" sz="1500" dirty="0" smtClean="0"/>
              <a:t> </a:t>
            </a:r>
            <a:r>
              <a:rPr lang="el-GR" sz="1500" dirty="0" smtClean="0"/>
              <a:t>1.947</a:t>
            </a:r>
            <a:r>
              <a:rPr lang="en-US" sz="1500" dirty="0" smtClean="0"/>
              <a:t> </a:t>
            </a:r>
            <a:r>
              <a:rPr lang="el-GR" sz="1500" dirty="0" err="1" smtClean="0"/>
              <a:t>χορηγητικούς</a:t>
            </a:r>
            <a:r>
              <a:rPr lang="el-GR" sz="1500" dirty="0" smtClean="0"/>
              <a:t> πελάτες</a:t>
            </a:r>
            <a:r>
              <a:rPr lang="en-US" sz="1500" dirty="0" smtClean="0"/>
              <a:t>, </a:t>
            </a:r>
            <a:r>
              <a:rPr lang="el-GR" sz="1500" dirty="0" smtClean="0"/>
              <a:t>με στόχευση σχεδόν αποκλειστικά στις χορηγήσεις προς ΜΜΕ.</a:t>
            </a:r>
          </a:p>
          <a:p>
            <a:pPr algn="just">
              <a:spcBef>
                <a:spcPts val="600"/>
              </a:spcBef>
              <a:buSzPct val="80000"/>
              <a:buBlip>
                <a:blip r:embed="rId2"/>
              </a:buBlip>
            </a:pPr>
            <a:r>
              <a:rPr lang="en-US" sz="1500" baseline="0" dirty="0" smtClean="0"/>
              <a:t> </a:t>
            </a:r>
            <a:r>
              <a:rPr lang="el-GR" sz="1500" baseline="0" dirty="0" smtClean="0"/>
              <a:t>Δίκτυο </a:t>
            </a:r>
            <a:r>
              <a:rPr lang="en-US" sz="1500" baseline="0" dirty="0" smtClean="0"/>
              <a:t>10 </a:t>
            </a:r>
            <a:r>
              <a:rPr lang="el-GR" sz="1500" baseline="0" dirty="0" smtClean="0"/>
              <a:t>καταστημάτων</a:t>
            </a:r>
            <a:r>
              <a:rPr lang="el-GR" sz="1500" dirty="0" smtClean="0"/>
              <a:t> και</a:t>
            </a:r>
            <a:r>
              <a:rPr lang="en-US" sz="1500" baseline="0" dirty="0" smtClean="0"/>
              <a:t> </a:t>
            </a:r>
            <a:r>
              <a:rPr lang="el-GR" sz="1500" baseline="0" dirty="0" smtClean="0"/>
              <a:t>10 </a:t>
            </a:r>
            <a:r>
              <a:rPr lang="en-US" sz="1500" baseline="0" dirty="0" smtClean="0"/>
              <a:t>ATM</a:t>
            </a:r>
            <a:r>
              <a:rPr lang="el-GR" sz="1500" baseline="0" dirty="0" smtClean="0"/>
              <a:t> στη Θεσσαλία.</a:t>
            </a:r>
            <a:endParaRPr lang="en-US" sz="1500" baseline="0" dirty="0" smtClean="0"/>
          </a:p>
          <a:p>
            <a:pPr algn="just">
              <a:spcBef>
                <a:spcPts val="600"/>
              </a:spcBef>
              <a:buSzPct val="80000"/>
              <a:buBlip>
                <a:blip r:embed="rId2"/>
              </a:buBlip>
            </a:pPr>
            <a:r>
              <a:rPr lang="en-US" sz="1500" dirty="0" smtClean="0"/>
              <a:t> </a:t>
            </a:r>
            <a:r>
              <a:rPr lang="el-GR" sz="1500" dirty="0" smtClean="0"/>
              <a:t>Το Δεκέμβριο 2017</a:t>
            </a:r>
            <a:r>
              <a:rPr lang="en-US" sz="1500" dirty="0" smtClean="0"/>
              <a:t>, </a:t>
            </a:r>
            <a:r>
              <a:rPr lang="el-GR" sz="1500" dirty="0" smtClean="0"/>
              <a:t>η Τράπεζα είχε</a:t>
            </a:r>
            <a:r>
              <a:rPr lang="en-US" sz="1500" dirty="0" smtClean="0"/>
              <a:t> 8</a:t>
            </a:r>
            <a:r>
              <a:rPr lang="el-GR" sz="1500" dirty="0" smtClean="0"/>
              <a:t>1</a:t>
            </a:r>
            <a:r>
              <a:rPr lang="en-US" sz="1500" dirty="0" smtClean="0"/>
              <a:t> </a:t>
            </a:r>
            <a:r>
              <a:rPr lang="el-GR" sz="1500" dirty="0" smtClean="0"/>
              <a:t>υπαλλήλους, από τους οποίους</a:t>
            </a:r>
            <a:r>
              <a:rPr lang="en-US" sz="1500" dirty="0" smtClean="0"/>
              <a:t> 31 </a:t>
            </a:r>
            <a:r>
              <a:rPr lang="el-GR" sz="1500" dirty="0" smtClean="0"/>
              <a:t>εργάζονται στη Διοίκηση και οι 50 στα καταστήματα.</a:t>
            </a:r>
            <a:endParaRPr lang="en-US" sz="1500" dirty="0" smtClean="0"/>
          </a:p>
          <a:p>
            <a:pPr algn="just">
              <a:spcBef>
                <a:spcPts val="600"/>
              </a:spcBef>
              <a:buSzPct val="80000"/>
              <a:buBlip>
                <a:blip r:embed="rId2"/>
              </a:buBlip>
            </a:pPr>
            <a:r>
              <a:rPr lang="en-US" sz="1500" dirty="0" smtClean="0"/>
              <a:t> </a:t>
            </a:r>
            <a:r>
              <a:rPr lang="el-GR" sz="1500" dirty="0" smtClean="0"/>
              <a:t>Πολύ θετική σχέση χορηγήσεων προς καταθέσεις της τάξης του 95</a:t>
            </a:r>
            <a:r>
              <a:rPr lang="en-US" sz="1500" dirty="0" smtClean="0"/>
              <a:t>%.</a:t>
            </a:r>
          </a:p>
        </p:txBody>
      </p:sp>
      <p:sp>
        <p:nvSpPr>
          <p:cNvPr id="4" name="3 - TextBox"/>
          <p:cNvSpPr txBox="1"/>
          <p:nvPr/>
        </p:nvSpPr>
        <p:spPr>
          <a:xfrm>
            <a:off x="251520" y="116632"/>
            <a:ext cx="2973891" cy="400110"/>
          </a:xfrm>
          <a:prstGeom prst="rect">
            <a:avLst/>
          </a:prstGeom>
          <a:noFill/>
        </p:spPr>
        <p:txBody>
          <a:bodyPr wrap="none" rtlCol="0">
            <a:spAutoFit/>
          </a:bodyPr>
          <a:lstStyle/>
          <a:p>
            <a:r>
              <a:rPr lang="el-GR" sz="2000" b="1" dirty="0" smtClean="0">
                <a:solidFill>
                  <a:srgbClr val="0070C0"/>
                </a:solidFill>
                <a:latin typeface="Arial Rounded MT Bold" pitchFamily="34" charset="0"/>
              </a:rPr>
              <a:t>Συνοπτική παρουσίαση</a:t>
            </a:r>
            <a:endParaRPr lang="el-GR" sz="2000" b="1" dirty="0">
              <a:solidFill>
                <a:srgbClr val="0070C0"/>
              </a:solidFill>
            </a:endParaRPr>
          </a:p>
        </p:txBody>
      </p:sp>
      <p:cxnSp>
        <p:nvCxnSpPr>
          <p:cNvPr id="5" name="4 - Ευθεία γραμμή σύνδεσης"/>
          <p:cNvCxnSpPr/>
          <p:nvPr/>
        </p:nvCxnSpPr>
        <p:spPr>
          <a:xfrm flipV="1">
            <a:off x="323528" y="476672"/>
            <a:ext cx="8496944"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5 - Στρογγυλεμένο ορθογώνιο"/>
          <p:cNvSpPr/>
          <p:nvPr/>
        </p:nvSpPr>
        <p:spPr>
          <a:xfrm>
            <a:off x="7884368" y="116632"/>
            <a:ext cx="4320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l-GR" sz="2000" dirty="0"/>
          </a:p>
        </p:txBody>
      </p:sp>
      <p:graphicFrame>
        <p:nvGraphicFramePr>
          <p:cNvPr id="9" name="Γράφημα 8"/>
          <p:cNvGraphicFramePr>
            <a:graphicFrameLocks/>
          </p:cNvGraphicFramePr>
          <p:nvPr>
            <p:extLst>
              <p:ext uri="{D42A27DB-BD31-4B8C-83A1-F6EECF244321}">
                <p14:modId xmlns:p14="http://schemas.microsoft.com/office/powerpoint/2010/main" val="4062065834"/>
              </p:ext>
            </p:extLst>
          </p:nvPr>
        </p:nvGraphicFramePr>
        <p:xfrm>
          <a:off x="5652120" y="899949"/>
          <a:ext cx="338437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Γράφημα 9"/>
          <p:cNvGraphicFramePr>
            <a:graphicFrameLocks/>
          </p:cNvGraphicFramePr>
          <p:nvPr>
            <p:extLst>
              <p:ext uri="{D42A27DB-BD31-4B8C-83A1-F6EECF244321}">
                <p14:modId xmlns:p14="http://schemas.microsoft.com/office/powerpoint/2010/main" val="68519811"/>
              </p:ext>
            </p:extLst>
          </p:nvPr>
        </p:nvGraphicFramePr>
        <p:xfrm>
          <a:off x="5796136" y="3644722"/>
          <a:ext cx="3240360" cy="261321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Διάγραμμα"/>
          <p:cNvGraphicFramePr/>
          <p:nvPr/>
        </p:nvGraphicFramePr>
        <p:xfrm>
          <a:off x="395536" y="692696"/>
          <a:ext cx="784887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 TextBox"/>
          <p:cNvSpPr txBox="1"/>
          <p:nvPr/>
        </p:nvSpPr>
        <p:spPr>
          <a:xfrm>
            <a:off x="251520" y="116632"/>
            <a:ext cx="4938211" cy="400110"/>
          </a:xfrm>
          <a:prstGeom prst="rect">
            <a:avLst/>
          </a:prstGeom>
          <a:noFill/>
        </p:spPr>
        <p:txBody>
          <a:bodyPr wrap="none" rtlCol="0">
            <a:spAutoFit/>
          </a:bodyPr>
          <a:lstStyle/>
          <a:p>
            <a:r>
              <a:rPr lang="el-GR" sz="2000" b="1" dirty="0" smtClean="0">
                <a:solidFill>
                  <a:srgbClr val="0070C0"/>
                </a:solidFill>
                <a:latin typeface="Arial Rounded MT Bold" pitchFamily="34" charset="0"/>
              </a:rPr>
              <a:t>Επιχειρηματικό μοντέλο και στρατηγική</a:t>
            </a:r>
            <a:endParaRPr lang="el-GR" sz="2000" b="1" dirty="0">
              <a:solidFill>
                <a:srgbClr val="0070C0"/>
              </a:solidFill>
            </a:endParaRPr>
          </a:p>
        </p:txBody>
      </p:sp>
      <p:cxnSp>
        <p:nvCxnSpPr>
          <p:cNvPr id="10" name="9 - Ευθεία γραμμή σύνδεσης"/>
          <p:cNvCxnSpPr/>
          <p:nvPr/>
        </p:nvCxnSpPr>
        <p:spPr>
          <a:xfrm flipV="1">
            <a:off x="251520" y="476672"/>
            <a:ext cx="8496944"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10 - Στρογγυλεμένο ορθογώνιο"/>
          <p:cNvSpPr/>
          <p:nvPr/>
        </p:nvSpPr>
        <p:spPr>
          <a:xfrm>
            <a:off x="7884368" y="116632"/>
            <a:ext cx="4320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2" descr="LogoTh3"/>
          <p:cNvPicPr>
            <a:picLocks noChangeAspect="1" noChangeArrowheads="1"/>
          </p:cNvPicPr>
          <p:nvPr/>
        </p:nvPicPr>
        <p:blipFill>
          <a:blip r:embed="rId2" cstate="print"/>
          <a:srcRect r="85594" b="35227"/>
          <a:stretch>
            <a:fillRect/>
          </a:stretch>
        </p:blipFill>
        <p:spPr bwMode="auto">
          <a:xfrm>
            <a:off x="2132112" y="989112"/>
            <a:ext cx="4896544" cy="5417610"/>
          </a:xfrm>
          <a:prstGeom prst="rect">
            <a:avLst/>
          </a:prstGeom>
          <a:noFill/>
        </p:spPr>
      </p:pic>
      <p:sp>
        <p:nvSpPr>
          <p:cNvPr id="2" name="1 - Τίτλος"/>
          <p:cNvSpPr>
            <a:spLocks noGrp="1"/>
          </p:cNvSpPr>
          <p:nvPr>
            <p:ph type="title"/>
          </p:nvPr>
        </p:nvSpPr>
        <p:spPr>
          <a:xfrm>
            <a:off x="457200" y="692696"/>
            <a:ext cx="3008313" cy="742404"/>
          </a:xfrm>
        </p:spPr>
        <p:txBody>
          <a:bodyPr/>
          <a:lstStyle/>
          <a:p>
            <a:pPr algn="ctr"/>
            <a:r>
              <a:rPr lang="el-GR" dirty="0" smtClean="0"/>
              <a:t/>
            </a:r>
            <a:br>
              <a:rPr lang="el-GR" dirty="0" smtClean="0"/>
            </a:br>
            <a:endParaRPr lang="el-GR" dirty="0"/>
          </a:p>
        </p:txBody>
      </p:sp>
      <p:sp>
        <p:nvSpPr>
          <p:cNvPr id="7" name="6 - TextBox"/>
          <p:cNvSpPr txBox="1"/>
          <p:nvPr/>
        </p:nvSpPr>
        <p:spPr>
          <a:xfrm>
            <a:off x="5364088" y="2636912"/>
            <a:ext cx="1649504" cy="1015663"/>
          </a:xfrm>
          <a:prstGeom prst="rect">
            <a:avLst/>
          </a:prstGeom>
          <a:noFill/>
        </p:spPr>
        <p:txBody>
          <a:bodyPr wrap="square" rtlCol="0">
            <a:spAutoFit/>
          </a:bodyPr>
          <a:lstStyle/>
          <a:p>
            <a:pPr algn="ctr"/>
            <a:r>
              <a:rPr lang="el-GR" sz="2000" b="1" dirty="0" smtClean="0">
                <a:solidFill>
                  <a:schemeClr val="bg1"/>
                </a:solidFill>
              </a:rPr>
              <a:t>Καταθέσεις πελατών</a:t>
            </a:r>
          </a:p>
          <a:p>
            <a:pPr algn="ctr"/>
            <a:r>
              <a:rPr lang="el-GR" sz="2000" b="1" dirty="0" smtClean="0">
                <a:solidFill>
                  <a:schemeClr val="bg1"/>
                </a:solidFill>
              </a:rPr>
              <a:t>151 εκ</a:t>
            </a:r>
            <a:endParaRPr lang="el-GR" sz="2000" b="1" dirty="0">
              <a:solidFill>
                <a:schemeClr val="bg1"/>
              </a:solidFill>
            </a:endParaRPr>
          </a:p>
        </p:txBody>
      </p:sp>
      <p:sp>
        <p:nvSpPr>
          <p:cNvPr id="9" name="8 - TextBox"/>
          <p:cNvSpPr txBox="1"/>
          <p:nvPr/>
        </p:nvSpPr>
        <p:spPr>
          <a:xfrm>
            <a:off x="2411760" y="3789040"/>
            <a:ext cx="1423468" cy="707886"/>
          </a:xfrm>
          <a:prstGeom prst="rect">
            <a:avLst/>
          </a:prstGeom>
          <a:noFill/>
        </p:spPr>
        <p:txBody>
          <a:bodyPr wrap="none" rtlCol="0">
            <a:spAutoFit/>
          </a:bodyPr>
          <a:lstStyle/>
          <a:p>
            <a:pPr algn="ctr"/>
            <a:r>
              <a:rPr lang="el-GR" sz="2000" b="1" dirty="0" smtClean="0">
                <a:solidFill>
                  <a:schemeClr val="bg1"/>
                </a:solidFill>
              </a:rPr>
              <a:t>Χορηγήσεις</a:t>
            </a:r>
          </a:p>
          <a:p>
            <a:pPr algn="ctr"/>
            <a:r>
              <a:rPr lang="el-GR" sz="2000" b="1" dirty="0" smtClean="0">
                <a:solidFill>
                  <a:schemeClr val="bg1"/>
                </a:solidFill>
              </a:rPr>
              <a:t>149 εκ</a:t>
            </a:r>
            <a:endParaRPr lang="el-GR" sz="2000" b="1" dirty="0">
              <a:solidFill>
                <a:schemeClr val="bg1"/>
              </a:solidFill>
            </a:endParaRPr>
          </a:p>
        </p:txBody>
      </p:sp>
      <p:sp>
        <p:nvSpPr>
          <p:cNvPr id="10" name="9 - TextBox"/>
          <p:cNvSpPr txBox="1"/>
          <p:nvPr/>
        </p:nvSpPr>
        <p:spPr>
          <a:xfrm rot="1146108">
            <a:off x="2598150" y="1057163"/>
            <a:ext cx="1632177" cy="1015663"/>
          </a:xfrm>
          <a:prstGeom prst="rect">
            <a:avLst/>
          </a:prstGeom>
          <a:noFill/>
        </p:spPr>
        <p:txBody>
          <a:bodyPr wrap="square" rtlCol="0">
            <a:spAutoFit/>
          </a:bodyPr>
          <a:lstStyle/>
          <a:p>
            <a:pPr algn="ctr"/>
            <a:r>
              <a:rPr lang="el-GR" sz="2000" b="1" dirty="0" smtClean="0">
                <a:solidFill>
                  <a:schemeClr val="bg1"/>
                </a:solidFill>
              </a:rPr>
              <a:t>Απαιτήσεις από πελάτες</a:t>
            </a:r>
          </a:p>
          <a:p>
            <a:pPr algn="ctr"/>
            <a:r>
              <a:rPr lang="el-GR" sz="2000" b="1" dirty="0" smtClean="0">
                <a:solidFill>
                  <a:schemeClr val="bg1"/>
                </a:solidFill>
              </a:rPr>
              <a:t>149 εκ</a:t>
            </a:r>
            <a:endParaRPr lang="el-GR" sz="2000" b="1" dirty="0">
              <a:solidFill>
                <a:schemeClr val="bg1"/>
              </a:solidFill>
            </a:endParaRPr>
          </a:p>
        </p:txBody>
      </p:sp>
      <p:pic>
        <p:nvPicPr>
          <p:cNvPr id="13" name="Picture 12" descr="LogoTh3"/>
          <p:cNvPicPr>
            <a:picLocks noChangeAspect="1" noChangeArrowheads="1"/>
          </p:cNvPicPr>
          <p:nvPr/>
        </p:nvPicPr>
        <p:blipFill>
          <a:blip r:embed="rId2" cstate="print"/>
          <a:srcRect r="85594" b="35227"/>
          <a:stretch>
            <a:fillRect/>
          </a:stretch>
        </p:blipFill>
        <p:spPr bwMode="auto">
          <a:xfrm>
            <a:off x="1979712" y="836712"/>
            <a:ext cx="4896544" cy="5417610"/>
          </a:xfrm>
          <a:prstGeom prst="rect">
            <a:avLst/>
          </a:prstGeom>
          <a:noFill/>
        </p:spPr>
      </p:pic>
      <p:sp>
        <p:nvSpPr>
          <p:cNvPr id="14" name="13 - TextBox"/>
          <p:cNvSpPr txBox="1"/>
          <p:nvPr/>
        </p:nvSpPr>
        <p:spPr>
          <a:xfrm>
            <a:off x="971600" y="1052736"/>
            <a:ext cx="1656184" cy="1015663"/>
          </a:xfrm>
          <a:prstGeom prst="rect">
            <a:avLst/>
          </a:prstGeom>
          <a:noFill/>
        </p:spPr>
        <p:txBody>
          <a:bodyPr wrap="square" rtlCol="0">
            <a:spAutoFit/>
          </a:bodyPr>
          <a:lstStyle/>
          <a:p>
            <a:pPr algn="ctr"/>
            <a:r>
              <a:rPr lang="el-GR" sz="2000" b="1" dirty="0" smtClean="0">
                <a:solidFill>
                  <a:srgbClr val="0070C0"/>
                </a:solidFill>
              </a:rPr>
              <a:t>Απαιτήσεις από πελάτες</a:t>
            </a:r>
            <a:endParaRPr lang="en-US" sz="2000" b="1" dirty="0" smtClean="0">
              <a:solidFill>
                <a:srgbClr val="0070C0"/>
              </a:solidFill>
            </a:endParaRPr>
          </a:p>
          <a:p>
            <a:pPr algn="ctr"/>
            <a:r>
              <a:rPr lang="el-GR" sz="2000" b="1" dirty="0" smtClean="0">
                <a:solidFill>
                  <a:srgbClr val="FF0066"/>
                </a:solidFill>
              </a:rPr>
              <a:t>€ 167 εκατ. </a:t>
            </a:r>
            <a:endParaRPr lang="el-GR" dirty="0">
              <a:solidFill>
                <a:srgbClr val="FF0066"/>
              </a:solidFill>
            </a:endParaRPr>
          </a:p>
        </p:txBody>
      </p:sp>
      <p:sp>
        <p:nvSpPr>
          <p:cNvPr id="15" name="14 - TextBox"/>
          <p:cNvSpPr txBox="1"/>
          <p:nvPr/>
        </p:nvSpPr>
        <p:spPr>
          <a:xfrm>
            <a:off x="6012160" y="1196752"/>
            <a:ext cx="1656184" cy="1015663"/>
          </a:xfrm>
          <a:prstGeom prst="rect">
            <a:avLst/>
          </a:prstGeom>
          <a:noFill/>
        </p:spPr>
        <p:txBody>
          <a:bodyPr wrap="square" rtlCol="0">
            <a:spAutoFit/>
          </a:bodyPr>
          <a:lstStyle/>
          <a:p>
            <a:pPr algn="ctr"/>
            <a:r>
              <a:rPr lang="el-GR" sz="2000" b="1" dirty="0" smtClean="0">
                <a:solidFill>
                  <a:srgbClr val="0070C0"/>
                </a:solidFill>
              </a:rPr>
              <a:t>Καταθέσεις πελατών</a:t>
            </a:r>
            <a:endParaRPr lang="en-US" sz="2000" b="1" dirty="0" smtClean="0">
              <a:solidFill>
                <a:srgbClr val="0070C0"/>
              </a:solidFill>
            </a:endParaRPr>
          </a:p>
          <a:p>
            <a:pPr algn="ctr"/>
            <a:r>
              <a:rPr lang="el-GR" sz="2000" b="1" dirty="0" smtClean="0">
                <a:solidFill>
                  <a:srgbClr val="FF0000"/>
                </a:solidFill>
              </a:rPr>
              <a:t>€ 175 εκατ. </a:t>
            </a:r>
            <a:endParaRPr lang="el-GR" dirty="0">
              <a:solidFill>
                <a:srgbClr val="FF0000"/>
              </a:solidFill>
            </a:endParaRPr>
          </a:p>
        </p:txBody>
      </p:sp>
      <p:sp>
        <p:nvSpPr>
          <p:cNvPr id="16" name="15 - TextBox"/>
          <p:cNvSpPr txBox="1"/>
          <p:nvPr/>
        </p:nvSpPr>
        <p:spPr>
          <a:xfrm>
            <a:off x="251520" y="4149080"/>
            <a:ext cx="1656184" cy="1015663"/>
          </a:xfrm>
          <a:prstGeom prst="rect">
            <a:avLst/>
          </a:prstGeom>
          <a:noFill/>
        </p:spPr>
        <p:txBody>
          <a:bodyPr wrap="square" rtlCol="0">
            <a:spAutoFit/>
          </a:bodyPr>
          <a:lstStyle/>
          <a:p>
            <a:pPr algn="ctr"/>
            <a:r>
              <a:rPr lang="el-GR" sz="2000" b="1" dirty="0" smtClean="0">
                <a:solidFill>
                  <a:srgbClr val="0070C0"/>
                </a:solidFill>
              </a:rPr>
              <a:t>Ίδια κεφάλαια</a:t>
            </a:r>
          </a:p>
          <a:p>
            <a:pPr algn="ctr"/>
            <a:r>
              <a:rPr lang="el-GR" sz="2000" b="1" dirty="0" smtClean="0">
                <a:solidFill>
                  <a:srgbClr val="FF0000"/>
                </a:solidFill>
              </a:rPr>
              <a:t>€ 14 εκατ.</a:t>
            </a:r>
            <a:endParaRPr lang="el-GR" dirty="0">
              <a:solidFill>
                <a:srgbClr val="FF0000"/>
              </a:solidFill>
            </a:endParaRPr>
          </a:p>
        </p:txBody>
      </p:sp>
      <p:sp>
        <p:nvSpPr>
          <p:cNvPr id="17" name="16 - TextBox"/>
          <p:cNvSpPr txBox="1"/>
          <p:nvPr/>
        </p:nvSpPr>
        <p:spPr>
          <a:xfrm>
            <a:off x="3491880" y="548680"/>
            <a:ext cx="1656184" cy="1015663"/>
          </a:xfrm>
          <a:prstGeom prst="rect">
            <a:avLst/>
          </a:prstGeom>
          <a:noFill/>
        </p:spPr>
        <p:txBody>
          <a:bodyPr wrap="square" rtlCol="0">
            <a:spAutoFit/>
          </a:bodyPr>
          <a:lstStyle/>
          <a:p>
            <a:pPr algn="ctr"/>
            <a:r>
              <a:rPr lang="el-GR" sz="2000" b="1" dirty="0" smtClean="0">
                <a:solidFill>
                  <a:srgbClr val="0070C0"/>
                </a:solidFill>
              </a:rPr>
              <a:t>Σύνολο ενεργητικού</a:t>
            </a:r>
          </a:p>
          <a:p>
            <a:pPr algn="ctr"/>
            <a:r>
              <a:rPr lang="el-GR" sz="2000" b="1" dirty="0" smtClean="0">
                <a:solidFill>
                  <a:srgbClr val="FF0000"/>
                </a:solidFill>
              </a:rPr>
              <a:t>€ 198 εκατ.</a:t>
            </a:r>
            <a:endParaRPr lang="el-GR" dirty="0">
              <a:solidFill>
                <a:srgbClr val="FF0000"/>
              </a:solidFill>
            </a:endParaRPr>
          </a:p>
        </p:txBody>
      </p:sp>
      <p:sp>
        <p:nvSpPr>
          <p:cNvPr id="18" name="17 - TextBox"/>
          <p:cNvSpPr txBox="1"/>
          <p:nvPr/>
        </p:nvSpPr>
        <p:spPr>
          <a:xfrm>
            <a:off x="5652120" y="5229200"/>
            <a:ext cx="1656184" cy="1323439"/>
          </a:xfrm>
          <a:prstGeom prst="rect">
            <a:avLst/>
          </a:prstGeom>
          <a:noFill/>
        </p:spPr>
        <p:txBody>
          <a:bodyPr wrap="square" rtlCol="0">
            <a:spAutoFit/>
          </a:bodyPr>
          <a:lstStyle/>
          <a:p>
            <a:pPr algn="ctr"/>
            <a:r>
              <a:rPr lang="el-GR" sz="2000" b="1" dirty="0" smtClean="0">
                <a:solidFill>
                  <a:srgbClr val="0070C0"/>
                </a:solidFill>
              </a:rPr>
              <a:t>Δείκτης κεφαλαιακής επάρκειας</a:t>
            </a:r>
          </a:p>
          <a:p>
            <a:pPr algn="ctr"/>
            <a:r>
              <a:rPr lang="el-GR" sz="2000" b="1" dirty="0" smtClean="0">
                <a:solidFill>
                  <a:srgbClr val="FF0000"/>
                </a:solidFill>
              </a:rPr>
              <a:t>11%</a:t>
            </a:r>
            <a:endParaRPr lang="el-GR" dirty="0">
              <a:solidFill>
                <a:srgbClr val="FF0000"/>
              </a:solidFill>
            </a:endParaRPr>
          </a:p>
        </p:txBody>
      </p:sp>
      <p:sp>
        <p:nvSpPr>
          <p:cNvPr id="19" name="18 - TextBox"/>
          <p:cNvSpPr txBox="1"/>
          <p:nvPr/>
        </p:nvSpPr>
        <p:spPr>
          <a:xfrm>
            <a:off x="3275856" y="2420888"/>
            <a:ext cx="2160240" cy="1446550"/>
          </a:xfrm>
          <a:prstGeom prst="rect">
            <a:avLst/>
          </a:prstGeom>
          <a:noFill/>
        </p:spPr>
        <p:txBody>
          <a:bodyPr wrap="square" rtlCol="0">
            <a:spAutoFit/>
          </a:bodyPr>
          <a:lstStyle/>
          <a:p>
            <a:pPr algn="ctr"/>
            <a:r>
              <a:rPr lang="el-GR" sz="4400" b="1" dirty="0" smtClean="0">
                <a:solidFill>
                  <a:schemeClr val="bg1"/>
                </a:solidFill>
              </a:rPr>
              <a:t>ΔΕΚ</a:t>
            </a:r>
          </a:p>
          <a:p>
            <a:pPr algn="ctr"/>
            <a:r>
              <a:rPr lang="el-GR" sz="4400" b="1" dirty="0" smtClean="0">
                <a:solidFill>
                  <a:schemeClr val="bg1"/>
                </a:solidFill>
              </a:rPr>
              <a:t>2017</a:t>
            </a:r>
            <a:endParaRPr lang="el-GR" sz="4400" b="1" dirty="0">
              <a:solidFill>
                <a:schemeClr val="bg1"/>
              </a:solidFill>
            </a:endParaRPr>
          </a:p>
        </p:txBody>
      </p:sp>
      <p:sp>
        <p:nvSpPr>
          <p:cNvPr id="21" name="20 - TextBox"/>
          <p:cNvSpPr txBox="1"/>
          <p:nvPr/>
        </p:nvSpPr>
        <p:spPr>
          <a:xfrm>
            <a:off x="1691680" y="5517232"/>
            <a:ext cx="1800200" cy="1015663"/>
          </a:xfrm>
          <a:prstGeom prst="rect">
            <a:avLst/>
          </a:prstGeom>
          <a:noFill/>
        </p:spPr>
        <p:txBody>
          <a:bodyPr wrap="square" rtlCol="0">
            <a:spAutoFit/>
          </a:bodyPr>
          <a:lstStyle/>
          <a:p>
            <a:pPr algn="ctr"/>
            <a:r>
              <a:rPr lang="el-GR" sz="2000" b="1" dirty="0" smtClean="0">
                <a:solidFill>
                  <a:srgbClr val="0070C0"/>
                </a:solidFill>
              </a:rPr>
              <a:t>Εποπτικά κεφάλαια</a:t>
            </a:r>
          </a:p>
          <a:p>
            <a:pPr algn="ctr"/>
            <a:r>
              <a:rPr lang="el-GR" sz="2000" b="1" dirty="0" smtClean="0">
                <a:solidFill>
                  <a:srgbClr val="FF0000"/>
                </a:solidFill>
              </a:rPr>
              <a:t>€ 16 εκατ.</a:t>
            </a:r>
            <a:endParaRPr lang="el-GR" dirty="0">
              <a:solidFill>
                <a:srgbClr val="FF0000"/>
              </a:solidFill>
            </a:endParaRPr>
          </a:p>
        </p:txBody>
      </p:sp>
      <p:sp>
        <p:nvSpPr>
          <p:cNvPr id="22" name="21 - TextBox"/>
          <p:cNvSpPr txBox="1"/>
          <p:nvPr/>
        </p:nvSpPr>
        <p:spPr>
          <a:xfrm>
            <a:off x="6948264" y="3861048"/>
            <a:ext cx="1800200" cy="1015663"/>
          </a:xfrm>
          <a:prstGeom prst="rect">
            <a:avLst/>
          </a:prstGeom>
          <a:noFill/>
        </p:spPr>
        <p:txBody>
          <a:bodyPr wrap="square" rtlCol="0">
            <a:spAutoFit/>
          </a:bodyPr>
          <a:lstStyle/>
          <a:p>
            <a:pPr algn="ctr"/>
            <a:r>
              <a:rPr lang="el-GR" sz="2000" b="1" dirty="0" smtClean="0">
                <a:solidFill>
                  <a:srgbClr val="0070C0"/>
                </a:solidFill>
              </a:rPr>
              <a:t>Κερδοφορία προ φόρων</a:t>
            </a:r>
          </a:p>
          <a:p>
            <a:pPr algn="ctr"/>
            <a:r>
              <a:rPr lang="el-GR" sz="2000" b="1" dirty="0" smtClean="0">
                <a:solidFill>
                  <a:srgbClr val="FF0000"/>
                </a:solidFill>
              </a:rPr>
              <a:t>€ 0,85 εκατ.</a:t>
            </a:r>
            <a:endParaRPr lang="el-GR" dirty="0">
              <a:solidFill>
                <a:srgbClr val="FF0000"/>
              </a:solidFill>
            </a:endParaRPr>
          </a:p>
        </p:txBody>
      </p:sp>
      <p:cxnSp>
        <p:nvCxnSpPr>
          <p:cNvPr id="24" name="23 - Ευθεία γραμμή σύνδεσης"/>
          <p:cNvCxnSpPr/>
          <p:nvPr/>
        </p:nvCxnSpPr>
        <p:spPr>
          <a:xfrm flipV="1">
            <a:off x="323528" y="476672"/>
            <a:ext cx="8496944"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24 - Στρογγυλεμένο ορθογώνιο"/>
          <p:cNvSpPr/>
          <p:nvPr/>
        </p:nvSpPr>
        <p:spPr>
          <a:xfrm>
            <a:off x="7884368" y="116632"/>
            <a:ext cx="4320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2</a:t>
            </a:r>
            <a:endParaRPr lang="el-GR" sz="2000" dirty="0"/>
          </a:p>
        </p:txBody>
      </p:sp>
      <p:sp>
        <p:nvSpPr>
          <p:cNvPr id="20" name="19 - TextBox"/>
          <p:cNvSpPr txBox="1"/>
          <p:nvPr/>
        </p:nvSpPr>
        <p:spPr>
          <a:xfrm>
            <a:off x="251520" y="116632"/>
            <a:ext cx="3042564" cy="400110"/>
          </a:xfrm>
          <a:prstGeom prst="rect">
            <a:avLst/>
          </a:prstGeom>
          <a:noFill/>
        </p:spPr>
        <p:txBody>
          <a:bodyPr wrap="none" rtlCol="0">
            <a:spAutoFit/>
          </a:bodyPr>
          <a:lstStyle/>
          <a:p>
            <a:r>
              <a:rPr lang="el-GR" sz="2000" b="1" dirty="0" smtClean="0">
                <a:solidFill>
                  <a:srgbClr val="0070C0"/>
                </a:solidFill>
              </a:rPr>
              <a:t>Οικονομική πληροφόρηση</a:t>
            </a:r>
            <a:endParaRPr lang="el-GR" sz="2000" b="1" dirty="0">
              <a:solidFill>
                <a:srgbClr val="0070C0"/>
              </a:solidFill>
            </a:endParaRPr>
          </a:p>
        </p:txBody>
      </p:sp>
      <p:sp>
        <p:nvSpPr>
          <p:cNvPr id="26" name="25 - TextBox"/>
          <p:cNvSpPr txBox="1"/>
          <p:nvPr/>
        </p:nvSpPr>
        <p:spPr>
          <a:xfrm>
            <a:off x="7020272" y="2564904"/>
            <a:ext cx="1656184" cy="1015663"/>
          </a:xfrm>
          <a:prstGeom prst="rect">
            <a:avLst/>
          </a:prstGeom>
          <a:noFill/>
        </p:spPr>
        <p:txBody>
          <a:bodyPr wrap="square" rtlCol="0">
            <a:spAutoFit/>
          </a:bodyPr>
          <a:lstStyle/>
          <a:p>
            <a:pPr algn="ctr"/>
            <a:r>
              <a:rPr lang="el-GR" sz="2000" b="1" dirty="0" smtClean="0">
                <a:solidFill>
                  <a:srgbClr val="0070C0"/>
                </a:solidFill>
              </a:rPr>
              <a:t>Υποχρεώσεις από ομόλογα</a:t>
            </a:r>
            <a:endParaRPr lang="en-US" sz="2000" b="1" dirty="0" smtClean="0">
              <a:solidFill>
                <a:srgbClr val="0070C0"/>
              </a:solidFill>
            </a:endParaRPr>
          </a:p>
          <a:p>
            <a:pPr algn="ctr"/>
            <a:r>
              <a:rPr lang="el-GR" sz="2000" b="1" dirty="0" smtClean="0">
                <a:solidFill>
                  <a:srgbClr val="FF0000"/>
                </a:solidFill>
              </a:rPr>
              <a:t>€ </a:t>
            </a:r>
            <a:r>
              <a:rPr lang="en-US" sz="2000" b="1" dirty="0" smtClean="0">
                <a:solidFill>
                  <a:srgbClr val="FF0000"/>
                </a:solidFill>
              </a:rPr>
              <a:t>4,14</a:t>
            </a:r>
            <a:r>
              <a:rPr lang="el-GR" sz="2000" b="1" dirty="0" smtClean="0">
                <a:solidFill>
                  <a:srgbClr val="FF0000"/>
                </a:solidFill>
              </a:rPr>
              <a:t> εκατ. </a:t>
            </a:r>
            <a:endParaRPr lang="el-GR" dirty="0">
              <a:solidFill>
                <a:srgbClr val="FF0000"/>
              </a:solidFill>
            </a:endParaRPr>
          </a:p>
        </p:txBody>
      </p:sp>
      <p:sp>
        <p:nvSpPr>
          <p:cNvPr id="27" name="26 - TextBox"/>
          <p:cNvSpPr txBox="1"/>
          <p:nvPr/>
        </p:nvSpPr>
        <p:spPr>
          <a:xfrm>
            <a:off x="251520" y="2420888"/>
            <a:ext cx="1872208" cy="1323439"/>
          </a:xfrm>
          <a:prstGeom prst="rect">
            <a:avLst/>
          </a:prstGeom>
          <a:noFill/>
        </p:spPr>
        <p:txBody>
          <a:bodyPr wrap="square" rtlCol="0">
            <a:spAutoFit/>
          </a:bodyPr>
          <a:lstStyle/>
          <a:p>
            <a:pPr algn="ctr"/>
            <a:r>
              <a:rPr lang="el-GR" sz="2000" b="1" dirty="0" smtClean="0">
                <a:solidFill>
                  <a:srgbClr val="0070C0"/>
                </a:solidFill>
              </a:rPr>
              <a:t>Συνεταιριστικό κεφάλαιο και υπέρ το άρτιο</a:t>
            </a:r>
          </a:p>
          <a:p>
            <a:pPr algn="ctr"/>
            <a:r>
              <a:rPr lang="el-GR" sz="2000" b="1" dirty="0" smtClean="0">
                <a:solidFill>
                  <a:srgbClr val="FF0000"/>
                </a:solidFill>
              </a:rPr>
              <a:t>€ </a:t>
            </a:r>
            <a:r>
              <a:rPr lang="en-US" sz="2000" b="1" dirty="0" smtClean="0">
                <a:solidFill>
                  <a:srgbClr val="FF0000"/>
                </a:solidFill>
              </a:rPr>
              <a:t>26</a:t>
            </a:r>
            <a:r>
              <a:rPr lang="el-GR" sz="2000" b="1" dirty="0" smtClean="0">
                <a:solidFill>
                  <a:srgbClr val="FF0000"/>
                </a:solidFill>
              </a:rPr>
              <a:t>,6 εκατ.</a:t>
            </a:r>
            <a:endParaRPr lang="el-GR" dirty="0">
              <a:solidFill>
                <a:srgbClr val="FF0000"/>
              </a:solidFill>
            </a:endParaRPr>
          </a:p>
        </p:txBody>
      </p:sp>
      <p:sp>
        <p:nvSpPr>
          <p:cNvPr id="28" name="27 - TextBox"/>
          <p:cNvSpPr txBox="1"/>
          <p:nvPr/>
        </p:nvSpPr>
        <p:spPr>
          <a:xfrm>
            <a:off x="323528" y="620688"/>
            <a:ext cx="1926425" cy="369332"/>
          </a:xfrm>
          <a:prstGeom prst="rect">
            <a:avLst/>
          </a:prstGeom>
          <a:noFill/>
        </p:spPr>
        <p:txBody>
          <a:bodyPr wrap="none" rtlCol="0">
            <a:spAutoFit/>
          </a:bodyPr>
          <a:lstStyle/>
          <a:p>
            <a:r>
              <a:rPr lang="el-GR" b="1" u="sng" dirty="0">
                <a:solidFill>
                  <a:srgbClr val="FFC000"/>
                </a:solidFill>
              </a:rPr>
              <a:t>Σ</a:t>
            </a:r>
            <a:r>
              <a:rPr lang="el-GR" b="1" u="sng" dirty="0" smtClean="0">
                <a:solidFill>
                  <a:srgbClr val="FFC000"/>
                </a:solidFill>
              </a:rPr>
              <a:t>τοιχεία ΔΕΚ 2017</a:t>
            </a:r>
            <a:endParaRPr lang="el-GR" b="1" u="sng" dirty="0">
              <a:solidFill>
                <a:srgbClr val="FFC000"/>
              </a:solidFill>
            </a:endParaRPr>
          </a:p>
        </p:txBody>
      </p:sp>
    </p:spTree>
    <p:extLst>
      <p:ext uri="{BB962C8B-B14F-4D97-AF65-F5344CB8AC3E}">
        <p14:creationId xmlns:p14="http://schemas.microsoft.com/office/powerpoint/2010/main" val="220647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extLst>
              <p:ext uri="{D42A27DB-BD31-4B8C-83A1-F6EECF244321}">
                <p14:modId xmlns:p14="http://schemas.microsoft.com/office/powerpoint/2010/main" val="3715074118"/>
              </p:ext>
            </p:extLst>
          </p:nvPr>
        </p:nvGraphicFramePr>
        <p:xfrm>
          <a:off x="395536" y="836712"/>
          <a:ext cx="828092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251520" y="116632"/>
            <a:ext cx="4823372" cy="400110"/>
          </a:xfrm>
          <a:prstGeom prst="rect">
            <a:avLst/>
          </a:prstGeom>
          <a:noFill/>
        </p:spPr>
        <p:txBody>
          <a:bodyPr wrap="none" rtlCol="0">
            <a:spAutoFit/>
          </a:bodyPr>
          <a:lstStyle/>
          <a:p>
            <a:r>
              <a:rPr lang="el-GR" sz="2000" b="1" dirty="0" smtClean="0">
                <a:solidFill>
                  <a:srgbClr val="0070C0"/>
                </a:solidFill>
              </a:rPr>
              <a:t>Χρηματοδότηση, ρευστότητα και κεφάλαιο</a:t>
            </a:r>
            <a:endParaRPr lang="el-GR" sz="2000" b="1" dirty="0">
              <a:solidFill>
                <a:srgbClr val="0070C0"/>
              </a:solidFill>
            </a:endParaRPr>
          </a:p>
        </p:txBody>
      </p:sp>
      <p:cxnSp>
        <p:nvCxnSpPr>
          <p:cNvPr id="4" name="3 - Ευθεία γραμμή σύνδεσης"/>
          <p:cNvCxnSpPr/>
          <p:nvPr/>
        </p:nvCxnSpPr>
        <p:spPr>
          <a:xfrm flipV="1">
            <a:off x="251520" y="476672"/>
            <a:ext cx="8496944" cy="720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4 - Στρογγυλεμένο ορθογώνιο"/>
          <p:cNvSpPr/>
          <p:nvPr/>
        </p:nvSpPr>
        <p:spPr>
          <a:xfrm>
            <a:off x="7884368" y="116632"/>
            <a:ext cx="4320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1</a:t>
            </a:r>
            <a:endParaRPr lang="el-GR" sz="2000" dirty="0"/>
          </a:p>
        </p:txBody>
      </p:sp>
      <p:sp>
        <p:nvSpPr>
          <p:cNvPr id="6" name="5 - TextBox"/>
          <p:cNvSpPr txBox="1"/>
          <p:nvPr/>
        </p:nvSpPr>
        <p:spPr>
          <a:xfrm>
            <a:off x="395536" y="692696"/>
            <a:ext cx="1839478" cy="800219"/>
          </a:xfrm>
          <a:prstGeom prst="rect">
            <a:avLst/>
          </a:prstGeom>
          <a:noFill/>
        </p:spPr>
        <p:txBody>
          <a:bodyPr wrap="none" rtlCol="0">
            <a:spAutoFit/>
          </a:bodyPr>
          <a:lstStyle/>
          <a:p>
            <a:r>
              <a:rPr lang="el-GR" sz="3200" b="1" dirty="0" smtClean="0">
                <a:solidFill>
                  <a:srgbClr val="FFC000"/>
                </a:solidFill>
              </a:rPr>
              <a:t>Δείκτες</a:t>
            </a:r>
            <a:r>
              <a:rPr lang="en-US" sz="3200" b="1" dirty="0" smtClean="0">
                <a:solidFill>
                  <a:srgbClr val="FFC000"/>
                </a:solidFill>
              </a:rPr>
              <a:t> </a:t>
            </a:r>
          </a:p>
          <a:p>
            <a:r>
              <a:rPr lang="el-GR" sz="1400" b="1" dirty="0" smtClean="0">
                <a:solidFill>
                  <a:srgbClr val="FFC000"/>
                </a:solidFill>
              </a:rPr>
              <a:t>(Στοιχεία 31/12/2017)</a:t>
            </a:r>
            <a:endParaRPr lang="el-GR" sz="1400" b="1" dirty="0">
              <a:solidFill>
                <a:srgbClr val="FFC000"/>
              </a:solidFill>
            </a:endParaRPr>
          </a:p>
        </p:txBody>
      </p:sp>
      <p:sp>
        <p:nvSpPr>
          <p:cNvPr id="7" name="6 - TextBox"/>
          <p:cNvSpPr txBox="1"/>
          <p:nvPr/>
        </p:nvSpPr>
        <p:spPr>
          <a:xfrm>
            <a:off x="251520" y="4797152"/>
            <a:ext cx="8784976" cy="1477328"/>
          </a:xfrm>
          <a:prstGeom prst="rect">
            <a:avLst/>
          </a:prstGeom>
          <a:noFill/>
        </p:spPr>
        <p:txBody>
          <a:bodyPr wrap="square" rtlCol="0">
            <a:spAutoFit/>
          </a:bodyPr>
          <a:lstStyle/>
          <a:p>
            <a:pPr>
              <a:tabLst>
                <a:tab pos="1079500" algn="l"/>
                <a:tab pos="1346200" algn="l"/>
              </a:tabLst>
            </a:pPr>
            <a:r>
              <a:rPr lang="el-GR" u="sng" dirty="0" smtClean="0"/>
              <a:t>Ακρωνύμια σύμφωνα με τον Κανονισμό ΕΕ</a:t>
            </a:r>
            <a:r>
              <a:rPr lang="en-US" u="sng" dirty="0" smtClean="0"/>
              <a:t> 575/2013</a:t>
            </a:r>
          </a:p>
          <a:p>
            <a:pPr>
              <a:tabLst>
                <a:tab pos="1079500" algn="l"/>
                <a:tab pos="1346200" algn="l"/>
              </a:tabLst>
            </a:pPr>
            <a:r>
              <a:rPr lang="en-US" dirty="0" smtClean="0"/>
              <a:t>LCR 	= 	Liquidity Coverage Ratio</a:t>
            </a:r>
            <a:r>
              <a:rPr lang="el-GR" dirty="0" smtClean="0"/>
              <a:t> 	- </a:t>
            </a:r>
            <a:r>
              <a:rPr lang="el-GR" dirty="0" smtClean="0">
                <a:solidFill>
                  <a:srgbClr val="0070C0"/>
                </a:solidFill>
              </a:rPr>
              <a:t>Δείκτης κάλυψης ρευστότητας</a:t>
            </a:r>
            <a:endParaRPr lang="en-US" dirty="0" smtClean="0">
              <a:solidFill>
                <a:srgbClr val="0070C0"/>
              </a:solidFill>
            </a:endParaRPr>
          </a:p>
          <a:p>
            <a:pPr>
              <a:tabLst>
                <a:tab pos="1079500" algn="l"/>
                <a:tab pos="1346200" algn="l"/>
              </a:tabLst>
            </a:pPr>
            <a:r>
              <a:rPr lang="en-US" dirty="0" smtClean="0"/>
              <a:t>NSFR 	= 	Net Stable Financing Ratio</a:t>
            </a:r>
            <a:r>
              <a:rPr lang="el-GR" dirty="0" smtClean="0"/>
              <a:t> – </a:t>
            </a:r>
            <a:r>
              <a:rPr lang="el-GR" dirty="0" smtClean="0">
                <a:solidFill>
                  <a:srgbClr val="0070C0"/>
                </a:solidFill>
              </a:rPr>
              <a:t>Δείκτης σταθερής χρηματοδότησης</a:t>
            </a:r>
            <a:endParaRPr lang="en-US" dirty="0" smtClean="0">
              <a:solidFill>
                <a:srgbClr val="0070C0"/>
              </a:solidFill>
            </a:endParaRPr>
          </a:p>
          <a:p>
            <a:pPr>
              <a:tabLst>
                <a:tab pos="1079500" algn="l"/>
                <a:tab pos="1346200" algn="l"/>
              </a:tabLst>
            </a:pPr>
            <a:r>
              <a:rPr lang="en-US" dirty="0" smtClean="0"/>
              <a:t>CET1 CAR 	=  	Common Equity Capital Adequacy Ratio</a:t>
            </a:r>
            <a:r>
              <a:rPr lang="el-GR" dirty="0" smtClean="0"/>
              <a:t> – </a:t>
            </a:r>
            <a:r>
              <a:rPr lang="el-GR" dirty="0" smtClean="0">
                <a:solidFill>
                  <a:srgbClr val="0070C0"/>
                </a:solidFill>
              </a:rPr>
              <a:t>Δείκτης κεφαλαίου κοινών μετοχών</a:t>
            </a:r>
            <a:endParaRPr lang="en-US" dirty="0" smtClean="0">
              <a:solidFill>
                <a:srgbClr val="0070C0"/>
              </a:solidFill>
            </a:endParaRPr>
          </a:p>
          <a:p>
            <a:pPr>
              <a:tabLst>
                <a:tab pos="1079500" algn="l"/>
                <a:tab pos="1346200" algn="l"/>
              </a:tabLst>
            </a:pPr>
            <a:r>
              <a:rPr lang="en-US" dirty="0" smtClean="0"/>
              <a:t>TOTAL CAR	= 	Total Capital Adequacy  Ratio</a:t>
            </a:r>
            <a:r>
              <a:rPr lang="el-GR" dirty="0" smtClean="0"/>
              <a:t> – </a:t>
            </a:r>
            <a:r>
              <a:rPr lang="el-GR" dirty="0" smtClean="0">
                <a:solidFill>
                  <a:srgbClr val="0070C0"/>
                </a:solidFill>
              </a:rPr>
              <a:t>Συνολικός Δείκτης κεφαλαιακής επάρκειας</a:t>
            </a:r>
            <a:endParaRPr lang="el-GR"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043608" y="188640"/>
            <a:ext cx="7128792" cy="6552728"/>
          </a:xfrm>
          <a:prstGeom prst="rect">
            <a:avLst/>
          </a:prstGeom>
        </p:spPr>
      </p:pic>
    </p:spTree>
    <p:extLst>
      <p:ext uri="{BB962C8B-B14F-4D97-AF65-F5344CB8AC3E}">
        <p14:creationId xmlns:p14="http://schemas.microsoft.com/office/powerpoint/2010/main" val="21946600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2951</TotalTime>
  <Words>636</Words>
  <Application>Microsoft Office PowerPoint</Application>
  <PresentationFormat>Προβολή στην οθόνη (4:3)</PresentationFormat>
  <Paragraphs>148</Paragraphs>
  <Slides>8</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8</vt:i4>
      </vt:variant>
    </vt:vector>
  </HeadingPairs>
  <TitlesOfParts>
    <vt:vector size="16" baseType="lpstr">
      <vt:lpstr>Arial</vt:lpstr>
      <vt:lpstr>Arial Black</vt:lpstr>
      <vt:lpstr>Arial Greek</vt:lpstr>
      <vt:lpstr>Arial Rounded MT Bold</vt:lpstr>
      <vt:lpstr>Calibri</vt:lpstr>
      <vt:lpstr>DaunPenh</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osiagas</dc:creator>
  <cp:lastModifiedBy>Filio Kavoura</cp:lastModifiedBy>
  <cp:revision>289</cp:revision>
  <dcterms:created xsi:type="dcterms:W3CDTF">2016-11-30T08:17:37Z</dcterms:created>
  <dcterms:modified xsi:type="dcterms:W3CDTF">2018-07-02T07:33:20Z</dcterms:modified>
</cp:coreProperties>
</file>